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8"/>
  </p:handoutMasterIdLst>
  <p:sldIdLst>
    <p:sldId id="259" r:id="rId2"/>
    <p:sldId id="260" r:id="rId3"/>
    <p:sldId id="261" r:id="rId4"/>
    <p:sldId id="262" r:id="rId5"/>
    <p:sldId id="263" r:id="rId6"/>
    <p:sldId id="265" r:id="rId7"/>
    <p:sldId id="291" r:id="rId8"/>
    <p:sldId id="303" r:id="rId9"/>
    <p:sldId id="269" r:id="rId10"/>
    <p:sldId id="293" r:id="rId11"/>
    <p:sldId id="301" r:id="rId12"/>
    <p:sldId id="297" r:id="rId13"/>
    <p:sldId id="305" r:id="rId14"/>
    <p:sldId id="298" r:id="rId15"/>
    <p:sldId id="299" r:id="rId16"/>
    <p:sldId id="300" r:id="rId17"/>
    <p:sldId id="274" r:id="rId18"/>
    <p:sldId id="304" r:id="rId19"/>
    <p:sldId id="295" r:id="rId20"/>
    <p:sldId id="264" r:id="rId21"/>
    <p:sldId id="266" r:id="rId22"/>
    <p:sldId id="277" r:id="rId23"/>
    <p:sldId id="306" r:id="rId24"/>
    <p:sldId id="279" r:id="rId25"/>
    <p:sldId id="307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4" r:id="rId34"/>
    <p:sldId id="289" r:id="rId35"/>
    <p:sldId id="290" r:id="rId36"/>
    <p:sldId id="288" r:id="rId37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0B7"/>
    <a:srgbClr val="FBD3C1"/>
    <a:srgbClr val="F1B769"/>
    <a:srgbClr val="FFE79E"/>
    <a:srgbClr val="FFEFBD"/>
    <a:srgbClr val="FFF2CC"/>
    <a:srgbClr val="8FA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Hoja_de_c_lculo_de_Microsoft_Excel14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Hoja_de_c_lculo_de_Microsoft_Excel15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.castelan\Desktop\IGE2018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55-456C-A24D-ECE8FC12992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55-456C-A24D-ECE8FC12992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55-456C-A24D-ECE8FC12992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255-456C-A24D-ECE8FC12992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255-456C-A24D-ECE8FC129924}"/>
              </c:ext>
            </c:extLst>
          </c:dPt>
          <c:dPt>
            <c:idx val="5"/>
            <c:invertIfNegative val="0"/>
            <c:bubble3D val="0"/>
            <c:spPr>
              <a:solidFill>
                <a:srgbClr val="B8580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255-456C-A24D-ECE8FC129924}"/>
              </c:ext>
            </c:extLst>
          </c:dPt>
          <c:dLbls>
            <c:delete val="1"/>
          </c:dLbls>
          <c:cat>
            <c:numRef>
              <c:f>Hoja1!$A$3:$A$8</c:f>
              <c:numCache>
                <c:formatCode>General</c:formatCode>
                <c:ptCount val="6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Hoja1!$B$3:$B$8</c:f>
              <c:numCache>
                <c:formatCode>General</c:formatCode>
                <c:ptCount val="6"/>
                <c:pt idx="0">
                  <c:v>67</c:v>
                </c:pt>
                <c:pt idx="1">
                  <c:v>83</c:v>
                </c:pt>
                <c:pt idx="2">
                  <c:v>83</c:v>
                </c:pt>
                <c:pt idx="3">
                  <c:v>68</c:v>
                </c:pt>
                <c:pt idx="4">
                  <c:v>80</c:v>
                </c:pt>
                <c:pt idx="5">
                  <c:v>95.8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255-456C-A24D-ECE8FC1299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41960264"/>
        <c:axId val="341959872"/>
      </c:barChart>
      <c:catAx>
        <c:axId val="341960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1959872"/>
        <c:crosses val="autoZero"/>
        <c:auto val="1"/>
        <c:lblAlgn val="ctr"/>
        <c:lblOffset val="100"/>
        <c:noMultiLvlLbl val="0"/>
      </c:catAx>
      <c:valAx>
        <c:axId val="341959872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3419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04338329027784E-2"/>
          <c:y val="0"/>
          <c:w val="0.89027328001206441"/>
          <c:h val="0.6270832002687313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EF-496F-97BD-8FBF0261E7E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EF-496F-97BD-8FBF0261E7E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EF-496F-97BD-8FBF0261E7E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EF-496F-97BD-8FBF0261E7E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2EF-496F-97BD-8FBF0261E7E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2EF-496F-97BD-8FBF0261E7E7}"/>
              </c:ext>
            </c:extLst>
          </c:dPt>
          <c:dLbls>
            <c:delete val="1"/>
          </c:dLbls>
          <c:cat>
            <c:numRef>
              <c:f>Hoja1!$A$3:$A$8</c:f>
              <c:numCache>
                <c:formatCode>General</c:formatCode>
                <c:ptCount val="6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Hoja1!$B$3:$B$8</c:f>
              <c:numCache>
                <c:formatCode>General</c:formatCode>
                <c:ptCount val="6"/>
                <c:pt idx="0">
                  <c:v>98</c:v>
                </c:pt>
                <c:pt idx="1">
                  <c:v>77</c:v>
                </c:pt>
                <c:pt idx="2">
                  <c:v>72</c:v>
                </c:pt>
                <c:pt idx="3">
                  <c:v>94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2EF-496F-97BD-8FBF0261E7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42586088"/>
        <c:axId val="342586480"/>
      </c:barChart>
      <c:catAx>
        <c:axId val="342586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2586480"/>
        <c:crosses val="autoZero"/>
        <c:auto val="1"/>
        <c:lblAlgn val="ctr"/>
        <c:lblOffset val="100"/>
        <c:noMultiLvlLbl val="0"/>
      </c:catAx>
      <c:valAx>
        <c:axId val="342586480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342586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04338329027784E-2"/>
          <c:y val="0"/>
          <c:w val="0.89027328001206441"/>
          <c:h val="0.6270832002687313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34-47B5-810E-C78CAFC8BD6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34-47B5-810E-C78CAFC8BD6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34-47B5-810E-C78CAFC8BD6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334-47B5-810E-C78CAFC8BD6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334-47B5-810E-C78CAFC8BD66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334-47B5-810E-C78CAFC8BD66}"/>
              </c:ext>
            </c:extLst>
          </c:dPt>
          <c:dLbls>
            <c:delete val="1"/>
          </c:dLbls>
          <c:cat>
            <c:numRef>
              <c:f>Hoja1!$A$3:$A$8</c:f>
              <c:numCache>
                <c:formatCode>General</c:formatCode>
                <c:ptCount val="6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Hoja1!$B$3:$B$8</c:f>
              <c:numCache>
                <c:formatCode>General</c:formatCode>
                <c:ptCount val="6"/>
                <c:pt idx="0">
                  <c:v>61</c:v>
                </c:pt>
                <c:pt idx="1">
                  <c:v>50</c:v>
                </c:pt>
                <c:pt idx="2">
                  <c:v>100</c:v>
                </c:pt>
                <c:pt idx="3">
                  <c:v>91</c:v>
                </c:pt>
                <c:pt idx="4">
                  <c:v>88</c:v>
                </c:pt>
                <c:pt idx="5">
                  <c:v>93.7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334-47B5-810E-C78CAFC8BD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42588048"/>
        <c:axId val="342588440"/>
      </c:barChart>
      <c:catAx>
        <c:axId val="342588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2588440"/>
        <c:crosses val="autoZero"/>
        <c:auto val="1"/>
        <c:lblAlgn val="ctr"/>
        <c:lblOffset val="100"/>
        <c:noMultiLvlLbl val="0"/>
      </c:catAx>
      <c:valAx>
        <c:axId val="342588440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34258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04338329027784E-2"/>
          <c:y val="0"/>
          <c:w val="0.89027328001206441"/>
          <c:h val="0.6270832002687313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73-4471-8609-01050A9335D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73-4471-8609-01050A9335D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73-4471-8609-01050A9335D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73-4471-8609-01050A9335D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73-4471-8609-01050A9335D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273-4471-8609-01050A9335DE}"/>
              </c:ext>
            </c:extLst>
          </c:dPt>
          <c:dLbls>
            <c:delete val="1"/>
          </c:dLbls>
          <c:cat>
            <c:numRef>
              <c:f>Hoja1!$A$3:$A$8</c:f>
              <c:numCache>
                <c:formatCode>General</c:formatCode>
                <c:ptCount val="6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Hoja1!$B$3:$B$8</c:f>
              <c:numCache>
                <c:formatCode>General</c:formatCode>
                <c:ptCount val="6"/>
                <c:pt idx="0">
                  <c:v>52</c:v>
                </c:pt>
                <c:pt idx="1">
                  <c:v>80</c:v>
                </c:pt>
                <c:pt idx="2">
                  <c:v>100</c:v>
                </c:pt>
                <c:pt idx="3">
                  <c:v>91</c:v>
                </c:pt>
                <c:pt idx="4">
                  <c:v>85</c:v>
                </c:pt>
                <c:pt idx="5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273-4471-8609-01050A9335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80193456"/>
        <c:axId val="380193848"/>
      </c:barChart>
      <c:catAx>
        <c:axId val="380193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80193848"/>
        <c:crosses val="autoZero"/>
        <c:auto val="1"/>
        <c:lblAlgn val="ctr"/>
        <c:lblOffset val="100"/>
        <c:noMultiLvlLbl val="0"/>
      </c:catAx>
      <c:valAx>
        <c:axId val="380193848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38019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Promedio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0040600047971991E-17"/>
                  <c:y val="0.11055830026450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FFD-4BCF-9391-611FC24DDF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079277449413764"/>
                  <c:y val="3.980098809522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FFD-4BCF-9391-611FC24DDF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8767928996361333E-2"/>
                  <c:y val="-7.9601976190443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FFD-4BCF-9391-611FC24DDF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4947488496563413E-2"/>
                  <c:y val="-8.4024308201023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FD-4BCF-9391-611FC24DDF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697233399433974"/>
                  <c:y val="3.5378656084641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FFD-4BCF-9391-611FC24DDF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4F81BD">
                  <a:lumMod val="75000"/>
                  <a:alpha val="15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Hoja2!$A$2:$A$6</c:f>
              <c:strCache>
                <c:ptCount val="5"/>
                <c:pt idx="0">
                  <c:v>PbR-SED</c:v>
                </c:pt>
                <c:pt idx="1">
                  <c:v>Transparencia</c:v>
                </c:pt>
                <c:pt idx="2">
                  <c:v>Capacitación </c:v>
                </c:pt>
                <c:pt idx="3">
                  <c:v>Adquisiciones</c:v>
                </c:pt>
                <c:pt idx="4">
                  <c:v>Recursos Humanos</c:v>
                </c:pt>
              </c:strCache>
            </c:strRef>
          </c:cat>
          <c:val>
            <c:numRef>
              <c:f>Hoja2!$B$2:$B$6</c:f>
              <c:numCache>
                <c:formatCode>General</c:formatCode>
                <c:ptCount val="5"/>
                <c:pt idx="0">
                  <c:v>78.900000000000006</c:v>
                </c:pt>
                <c:pt idx="1">
                  <c:v>69.099999999999994</c:v>
                </c:pt>
                <c:pt idx="2">
                  <c:v>79.7</c:v>
                </c:pt>
                <c:pt idx="3">
                  <c:v>88.5</c:v>
                </c:pt>
                <c:pt idx="4">
                  <c:v>76.900000000000006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FFD-4BCF-9391-611FC24DDF59}"/>
            </c:ext>
          </c:extLst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Puebla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6.876792899636118E-2"/>
                  <c:y val="4.8645652116381832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FFD-4BCF-9391-611FC24DDF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461321499393542E-2"/>
                  <c:y val="6.6334980158702442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FFD-4BCF-9391-611FC24DDF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0040600047971991E-17"/>
                  <c:y val="1.32669960317405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FFD-4BCF-9391-611FC24DDF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020300023985995E-17"/>
                  <c:y val="1.32669960317405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FFD-4BCF-9391-611FC24DDF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6408809995956953E-3"/>
                  <c:y val="8.84466402116032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FFD-4BCF-9391-611FC24DDF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Hoja2!$A$2:$A$6</c:f>
              <c:strCache>
                <c:ptCount val="5"/>
                <c:pt idx="0">
                  <c:v>PbR-SED</c:v>
                </c:pt>
                <c:pt idx="1">
                  <c:v>Transparencia</c:v>
                </c:pt>
                <c:pt idx="2">
                  <c:v>Capacitación </c:v>
                </c:pt>
                <c:pt idx="3">
                  <c:v>Adquisiciones</c:v>
                </c:pt>
                <c:pt idx="4">
                  <c:v>Recursos Humanos</c:v>
                </c:pt>
              </c:strCache>
            </c:strRef>
          </c:cat>
          <c:val>
            <c:numRef>
              <c:f>Hoja2!$C$2:$C$6</c:f>
              <c:numCache>
                <c:formatCode>General</c:formatCode>
                <c:ptCount val="5"/>
                <c:pt idx="0">
                  <c:v>95.4</c:v>
                </c:pt>
                <c:pt idx="1">
                  <c:v>95.8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FFD-4BCF-9391-611FC24DDF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81248672"/>
        <c:axId val="381249064"/>
      </c:radarChart>
      <c:catAx>
        <c:axId val="38124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81249064"/>
        <c:crosses val="autoZero"/>
        <c:auto val="1"/>
        <c:lblAlgn val="ctr"/>
        <c:lblOffset val="100"/>
        <c:noMultiLvlLbl val="0"/>
      </c:catAx>
      <c:valAx>
        <c:axId val="381249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124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Promedio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0040600047971991E-17"/>
                  <c:y val="0.11055830026450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ED7-4FB8-9C92-2E9DDE7651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4049690995552651E-2"/>
                  <c:y val="6.3483669042639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D7-4FB8-9C92-2E9DDE7651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7870131495350418E-2"/>
                  <c:y val="-2.2763686705792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ED7-4FB8-9C92-2E9DDE7651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486166997169869E-2"/>
                  <c:y val="-0.10770681851408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ED7-4FB8-9C92-2E9DDE7651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9665726497371949E-2"/>
                  <c:y val="-9.2507779843120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ED7-4FB8-9C92-2E9DDE7651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1690571995148337E-2"/>
                  <c:y val="-2.3682648040792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ED7-4FB8-9C92-2E9DDE7651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02292504957548E-2"/>
                  <c:y val="4.7365296081584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ED7-4FB8-9C92-2E9DDE7651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75000"/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Hoja2!$A$2:$A$8</c:f>
              <c:strCache>
                <c:ptCount val="7"/>
                <c:pt idx="0">
                  <c:v>Marco Jurídico</c:v>
                </c:pt>
                <c:pt idx="1">
                  <c:v>Planeación</c:v>
                </c:pt>
                <c:pt idx="2">
                  <c:v>Programación</c:v>
                </c:pt>
                <c:pt idx="3">
                  <c:v>Presupuestación</c:v>
                </c:pt>
                <c:pt idx="4">
                  <c:v>Ejercicio y Control</c:v>
                </c:pt>
                <c:pt idx="5">
                  <c:v>Seguimiento</c:v>
                </c:pt>
                <c:pt idx="6">
                  <c:v>Evaluación</c:v>
                </c:pt>
              </c:strCache>
            </c:strRef>
          </c:cat>
          <c:val>
            <c:numRef>
              <c:f>Hoja2!$B$2:$B$8</c:f>
              <c:numCache>
                <c:formatCode>General</c:formatCode>
                <c:ptCount val="7"/>
                <c:pt idx="0">
                  <c:v>95.3</c:v>
                </c:pt>
                <c:pt idx="1">
                  <c:v>79.599999999999994</c:v>
                </c:pt>
                <c:pt idx="2">
                  <c:v>66.2</c:v>
                </c:pt>
                <c:pt idx="3">
                  <c:v>88.4</c:v>
                </c:pt>
                <c:pt idx="4">
                  <c:v>80.599999999999994</c:v>
                </c:pt>
                <c:pt idx="5">
                  <c:v>79.8</c:v>
                </c:pt>
                <c:pt idx="6">
                  <c:v>74.3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ED7-4FB8-9C92-2E9DDE76513E}"/>
            </c:ext>
          </c:extLst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Puebla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7.3606889868121667E-2"/>
                  <c:y val="7.12613663019331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ED7-4FB8-9C92-2E9DDE7651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743083498584935E-2"/>
                  <c:y val="6.6334910684715656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ED7-4FB8-9C92-2E9DDE7651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204404997978477E-3"/>
                  <c:y val="3.6949779359770382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ED7-4FB8-9C92-2E9DDE7651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665726497372019E-2"/>
                  <c:y val="-6.7253872019715902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ED7-4FB8-9C92-2E9DDE7651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4947488496563413E-2"/>
                  <c:y val="-1.57569794815028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ED7-4FB8-9C92-2E9DDE7651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6408809995956598E-3"/>
                  <c:y val="3.78922368652677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ED7-4FB8-9C92-2E9DDE7651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102202498989238E-2"/>
                  <c:y val="7.1047944122377013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ED7-4FB8-9C92-2E9DDE7651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Hoja2!$A$2:$A$8</c:f>
              <c:strCache>
                <c:ptCount val="7"/>
                <c:pt idx="0">
                  <c:v>Marco Jurídico</c:v>
                </c:pt>
                <c:pt idx="1">
                  <c:v>Planeación</c:v>
                </c:pt>
                <c:pt idx="2">
                  <c:v>Programación</c:v>
                </c:pt>
                <c:pt idx="3">
                  <c:v>Presupuestación</c:v>
                </c:pt>
                <c:pt idx="4">
                  <c:v>Ejercicio y Control</c:v>
                </c:pt>
                <c:pt idx="5">
                  <c:v>Seguimiento</c:v>
                </c:pt>
                <c:pt idx="6">
                  <c:v>Evaluación</c:v>
                </c:pt>
              </c:strCache>
            </c:strRef>
          </c:cat>
          <c:val>
            <c:numRef>
              <c:f>Hoja2!$C$2:$C$8</c:f>
              <c:numCache>
                <c:formatCode>General</c:formatCode>
                <c:ptCount val="7"/>
                <c:pt idx="0">
                  <c:v>100</c:v>
                </c:pt>
                <c:pt idx="1">
                  <c:v>92.7</c:v>
                </c:pt>
                <c:pt idx="2">
                  <c:v>94.6</c:v>
                </c:pt>
                <c:pt idx="3">
                  <c:v>91.9</c:v>
                </c:pt>
                <c:pt idx="4">
                  <c:v>100</c:v>
                </c:pt>
                <c:pt idx="5">
                  <c:v>100</c:v>
                </c:pt>
                <c:pt idx="6">
                  <c:v>93.7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ED7-4FB8-9C92-2E9DDE7651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81250632"/>
        <c:axId val="381251024"/>
      </c:radarChart>
      <c:catAx>
        <c:axId val="38125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81251024"/>
        <c:crosses val="autoZero"/>
        <c:auto val="1"/>
        <c:lblAlgn val="ctr"/>
        <c:lblOffset val="100"/>
        <c:noMultiLvlLbl val="0"/>
      </c:catAx>
      <c:valAx>
        <c:axId val="381251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1250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705147458959221"/>
          <c:y val="1.3133991054848615E-2"/>
          <c:w val="0.77202604037189615"/>
          <c:h val="0.9782453212405373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600654905417509"/>
          <c:y val="5.2500647907509303E-4"/>
          <c:w val="0.70424205668481232"/>
          <c:h val="0.91501580243200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5D-42E4-B682-B4538FB9094F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5D-42E4-B682-B4538FB9094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55D-42E4-B682-B4538FB9094F}"/>
              </c:ext>
            </c:extLst>
          </c:dPt>
          <c:dLbls>
            <c:dLbl>
              <c:idx val="0"/>
              <c:layout>
                <c:manualLayout>
                  <c:x val="-6.4410522290660951E-2"/>
                  <c:y val="-0.189658590565877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5D-42E4-B682-B4538FB909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472332579928802E-2"/>
                  <c:y val="9.52780657912497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55D-42E4-B682-B4538FB909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084503982751286E-2"/>
                  <c:y val="8.98326954465315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55D-42E4-B682-B4538FB909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GENERAL!$X$154:$AC$154</c:f>
              <c:strCache>
                <c:ptCount val="3"/>
                <c:pt idx="0">
                  <c:v>ACTUALIZAR INFORMACION</c:v>
                </c:pt>
                <c:pt idx="1">
                  <c:v>MODIFICAR  POR ACCION DE MEJORA</c:v>
                </c:pt>
                <c:pt idx="2">
                  <c:v>NO CUMPLE
(OBSERVACIÓN SHCP)</c:v>
                </c:pt>
              </c:strCache>
              <c:extLst xmlns:c16r2="http://schemas.microsoft.com/office/drawing/2015/06/chart"/>
            </c:strRef>
          </c:cat>
          <c:val>
            <c:numRef>
              <c:f>GENERAL!$X$155:$AC$155</c:f>
              <c:numCache>
                <c:formatCode>General</c:formatCode>
                <c:ptCount val="3"/>
                <c:pt idx="0">
                  <c:v>175</c:v>
                </c:pt>
                <c:pt idx="1">
                  <c:v>15</c:v>
                </c:pt>
                <c:pt idx="2">
                  <c:v>7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55D-42E4-B682-B4538FB90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01169422667124"/>
          <c:y val="0.84215067175089853"/>
          <c:w val="0.74707796929053705"/>
          <c:h val="0.119129707448391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Century Gothic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B1-4D0E-BC83-66FB3E7E1E8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B1-4D0E-BC83-66FB3E7E1E8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B1-4D0E-BC83-66FB3E7E1E8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5B1-4D0E-BC83-66FB3E7E1E8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5B1-4D0E-BC83-66FB3E7E1E88}"/>
              </c:ext>
            </c:extLst>
          </c:dPt>
          <c:dLbls>
            <c:delete val="1"/>
          </c:dLbls>
          <c:cat>
            <c:numRef>
              <c:f>Hoja1!$A$3:$A$7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Hoja1!$B$3:$B$7</c:f>
              <c:numCache>
                <c:formatCode>General</c:formatCode>
                <c:ptCount val="5"/>
                <c:pt idx="0">
                  <c:v>33</c:v>
                </c:pt>
                <c:pt idx="1">
                  <c:v>67</c:v>
                </c:pt>
                <c:pt idx="2">
                  <c:v>75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5B1-4D0E-BC83-66FB3E7E1E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41961048"/>
        <c:axId val="343927192"/>
      </c:barChart>
      <c:catAx>
        <c:axId val="341961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3927192"/>
        <c:crosses val="autoZero"/>
        <c:auto val="1"/>
        <c:lblAlgn val="ctr"/>
        <c:lblOffset val="100"/>
        <c:noMultiLvlLbl val="0"/>
      </c:catAx>
      <c:valAx>
        <c:axId val="343927192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341961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2A-4704-9F80-4284A2F1A27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2A-4704-9F80-4284A2F1A27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2A-4704-9F80-4284A2F1A27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2A-4704-9F80-4284A2F1A27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52A-4704-9F80-4284A2F1A27D}"/>
              </c:ext>
            </c:extLst>
          </c:dPt>
          <c:dLbls>
            <c:delete val="1"/>
          </c:dLbls>
          <c:cat>
            <c:numRef>
              <c:f>Hoja1!$A$3:$A$7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Hoja1!$B$3:$B$7</c:f>
              <c:numCache>
                <c:formatCode>General</c:formatCode>
                <c:ptCount val="5"/>
                <c:pt idx="0">
                  <c:v>80</c:v>
                </c:pt>
                <c:pt idx="1">
                  <c:v>80</c:v>
                </c:pt>
                <c:pt idx="2">
                  <c:v>92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52A-4704-9F80-4284A2F1A2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43927976"/>
        <c:axId val="343928368"/>
      </c:barChart>
      <c:catAx>
        <c:axId val="343927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3928368"/>
        <c:crosses val="autoZero"/>
        <c:auto val="1"/>
        <c:lblAlgn val="ctr"/>
        <c:lblOffset val="100"/>
        <c:noMultiLvlLbl val="0"/>
      </c:catAx>
      <c:valAx>
        <c:axId val="343928368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343927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71-4EBE-B3EC-E5035409D6D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71-4EBE-B3EC-E5035409D6D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C71-4EBE-B3EC-E5035409D6D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C71-4EBE-B3EC-E5035409D6D5}"/>
              </c:ext>
            </c:extLst>
          </c:dPt>
          <c:dPt>
            <c:idx val="4"/>
            <c:invertIfNegative val="0"/>
            <c:bubble3D val="0"/>
            <c:spPr>
              <a:solidFill>
                <a:srgbClr val="DDD80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C71-4EBE-B3EC-E5035409D6D5}"/>
              </c:ext>
            </c:extLst>
          </c:dPt>
          <c:dLbls>
            <c:delete val="1"/>
          </c:dLbls>
          <c:cat>
            <c:numRef>
              <c:f>Hoja1!$A$3:$A$7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Hoja1!$B$3:$B$7</c:f>
              <c:numCache>
                <c:formatCode>General</c:formatCode>
                <c:ptCount val="5"/>
                <c:pt idx="0">
                  <c:v>75</c:v>
                </c:pt>
                <c:pt idx="1">
                  <c:v>50</c:v>
                </c:pt>
                <c:pt idx="2">
                  <c:v>90</c:v>
                </c:pt>
                <c:pt idx="3">
                  <c:v>80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C71-4EBE-B3EC-E5035409D6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43929152"/>
        <c:axId val="343929544"/>
      </c:barChart>
      <c:catAx>
        <c:axId val="343929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3929544"/>
        <c:crosses val="autoZero"/>
        <c:auto val="1"/>
        <c:lblAlgn val="ctr"/>
        <c:lblOffset val="100"/>
        <c:noMultiLvlLbl val="0"/>
      </c:catAx>
      <c:valAx>
        <c:axId val="343929544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34392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EA-4ABD-976D-C22AE522895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EA-4ABD-976D-C22AE522895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EA-4ABD-976D-C22AE522895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EA-4ABD-976D-C22AE5228957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EEA-4ABD-976D-C22AE5228957}"/>
              </c:ext>
            </c:extLst>
          </c:dPt>
          <c:dLbls>
            <c:delete val="1"/>
          </c:dLbls>
          <c:cat>
            <c:numRef>
              <c:f>Hoja1!$A$4:$A$8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Hoja1!$B$4:$B$8</c:f>
              <c:numCache>
                <c:formatCode>General</c:formatCode>
                <c:ptCount val="5"/>
                <c:pt idx="0">
                  <c:v>77</c:v>
                </c:pt>
                <c:pt idx="1">
                  <c:v>94</c:v>
                </c:pt>
                <c:pt idx="2">
                  <c:v>90</c:v>
                </c:pt>
                <c:pt idx="3">
                  <c:v>85</c:v>
                </c:pt>
                <c:pt idx="4">
                  <c:v>95.4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EEA-4ABD-976D-C22AE52289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43930720"/>
        <c:axId val="379134048"/>
      </c:barChart>
      <c:catAx>
        <c:axId val="34393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79134048"/>
        <c:crosses val="autoZero"/>
        <c:auto val="1"/>
        <c:lblAlgn val="ctr"/>
        <c:lblOffset val="100"/>
        <c:noMultiLvlLbl val="0"/>
      </c:catAx>
      <c:valAx>
        <c:axId val="379134048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34393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D8-45F4-88F8-E69F82EE172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D8-45F4-88F8-E69F82EE172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D8-45F4-88F8-E69F82EE172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4D8-45F4-88F8-E69F82EE172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4D8-45F4-88F8-E69F82EE172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4D8-45F4-88F8-E69F82EE172D}"/>
              </c:ext>
            </c:extLst>
          </c:dPt>
          <c:dLbls>
            <c:delete val="1"/>
          </c:dLbls>
          <c:cat>
            <c:numRef>
              <c:f>Hoja1!$A$3:$A$8</c:f>
              <c:numCache>
                <c:formatCode>General</c:formatCode>
                <c:ptCount val="6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Hoja1!$B$3:$B$8</c:f>
              <c:numCache>
                <c:formatCode>General</c:formatCode>
                <c:ptCount val="6"/>
                <c:pt idx="0">
                  <c:v>70</c:v>
                </c:pt>
                <c:pt idx="1">
                  <c:v>67</c:v>
                </c:pt>
                <c:pt idx="2">
                  <c:v>87</c:v>
                </c:pt>
                <c:pt idx="3">
                  <c:v>92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4D8-45F4-88F8-E69F82EE17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79134832"/>
        <c:axId val="379135224"/>
      </c:barChart>
      <c:catAx>
        <c:axId val="379134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79135224"/>
        <c:crosses val="autoZero"/>
        <c:auto val="1"/>
        <c:lblAlgn val="ctr"/>
        <c:lblOffset val="100"/>
        <c:noMultiLvlLbl val="0"/>
      </c:catAx>
      <c:valAx>
        <c:axId val="379135224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37913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04338329027784E-2"/>
          <c:y val="0"/>
          <c:w val="0.89027328001206441"/>
          <c:h val="0.6270832002687313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FF-499D-980B-35C8895A846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FF-499D-980B-35C8895A846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FF-499D-980B-35C8895A846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FF-499D-980B-35C8895A846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1FF-499D-980B-35C8895A846F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1FF-499D-980B-35C8895A846F}"/>
              </c:ext>
            </c:extLst>
          </c:dPt>
          <c:dLbls>
            <c:delete val="1"/>
          </c:dLbls>
          <c:cat>
            <c:numRef>
              <c:f>Hoja1!$A$3:$A$8</c:f>
              <c:numCache>
                <c:formatCode>General</c:formatCode>
                <c:ptCount val="6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Hoja1!$B$3:$B$8</c:f>
              <c:numCache>
                <c:formatCode>General</c:formatCode>
                <c:ptCount val="6"/>
                <c:pt idx="0">
                  <c:v>100</c:v>
                </c:pt>
                <c:pt idx="1">
                  <c:v>83</c:v>
                </c:pt>
                <c:pt idx="2">
                  <c:v>100</c:v>
                </c:pt>
                <c:pt idx="3">
                  <c:v>100</c:v>
                </c:pt>
                <c:pt idx="4">
                  <c:v>86</c:v>
                </c:pt>
                <c:pt idx="5">
                  <c:v>94.6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1FF-499D-980B-35C8895A84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79136008"/>
        <c:axId val="379136400"/>
      </c:barChart>
      <c:catAx>
        <c:axId val="379136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79136400"/>
        <c:crosses val="autoZero"/>
        <c:auto val="1"/>
        <c:lblAlgn val="ctr"/>
        <c:lblOffset val="100"/>
        <c:noMultiLvlLbl val="0"/>
      </c:catAx>
      <c:valAx>
        <c:axId val="379136400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37913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F9-411D-81DE-A53E0351B12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F9-411D-81DE-A53E0351B12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F9-411D-81DE-A53E0351B12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F9-411D-81DE-A53E0351B12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AF9-411D-81DE-A53E0351B12F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AF9-411D-81DE-A53E0351B12F}"/>
              </c:ext>
            </c:extLst>
          </c:dPt>
          <c:dLbls>
            <c:delete val="1"/>
          </c:dLbls>
          <c:cat>
            <c:numRef>
              <c:f>Hoja1!$A$3:$A$8</c:f>
              <c:numCache>
                <c:formatCode>General</c:formatCode>
                <c:ptCount val="6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Hoja1!$B$3:$B$8</c:f>
              <c:numCache>
                <c:formatCode>General</c:formatCode>
                <c:ptCount val="6"/>
                <c:pt idx="0">
                  <c:v>65</c:v>
                </c:pt>
                <c:pt idx="1">
                  <c:v>85</c:v>
                </c:pt>
                <c:pt idx="2">
                  <c:v>78</c:v>
                </c:pt>
                <c:pt idx="3">
                  <c:v>85</c:v>
                </c:pt>
                <c:pt idx="4">
                  <c:v>84</c:v>
                </c:pt>
                <c:pt idx="5">
                  <c:v>92.7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AF9-411D-81DE-A53E0351B12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79137184"/>
        <c:axId val="379137576"/>
      </c:barChart>
      <c:catAx>
        <c:axId val="379137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79137576"/>
        <c:crosses val="autoZero"/>
        <c:auto val="1"/>
        <c:lblAlgn val="ctr"/>
        <c:lblOffset val="100"/>
        <c:noMultiLvlLbl val="0"/>
      </c:catAx>
      <c:valAx>
        <c:axId val="379137576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37913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04338329027784E-2"/>
          <c:y val="0"/>
          <c:w val="0.89027328001206441"/>
          <c:h val="0.6270832002687313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D9-4C83-9A2B-5528CE1F803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D9-4C83-9A2B-5528CE1F803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D9-4C83-9A2B-5528CE1F803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D9-4C83-9A2B-5528CE1F803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FD9-4C83-9A2B-5528CE1F803C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FD9-4C83-9A2B-5528CE1F803C}"/>
              </c:ext>
            </c:extLst>
          </c:dPt>
          <c:dLbls>
            <c:delete val="1"/>
          </c:dLbls>
          <c:cat>
            <c:numRef>
              <c:f>Hoja1!$A$3:$A$8</c:f>
              <c:numCache>
                <c:formatCode>General</c:formatCode>
                <c:ptCount val="6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Hoja1!$B$3:$B$8</c:f>
              <c:numCache>
                <c:formatCode>General</c:formatCode>
                <c:ptCount val="6"/>
                <c:pt idx="0">
                  <c:v>90</c:v>
                </c:pt>
                <c:pt idx="1">
                  <c:v>76</c:v>
                </c:pt>
                <c:pt idx="2">
                  <c:v>98</c:v>
                </c:pt>
                <c:pt idx="3">
                  <c:v>78</c:v>
                </c:pt>
                <c:pt idx="4">
                  <c:v>65.8</c:v>
                </c:pt>
                <c:pt idx="5">
                  <c:v>91.9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FD9-4C83-9A2B-5528CE1F803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42584912"/>
        <c:axId val="342585304"/>
      </c:barChart>
      <c:catAx>
        <c:axId val="342584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2585304"/>
        <c:crosses val="autoZero"/>
        <c:auto val="1"/>
        <c:lblAlgn val="ctr"/>
        <c:lblOffset val="100"/>
        <c:noMultiLvlLbl val="0"/>
      </c:catAx>
      <c:valAx>
        <c:axId val="342585304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34258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1FFA8-2D74-4BBA-8988-A608E67B769B}" type="datetimeFigureOut">
              <a:rPr lang="es-MX" smtClean="0"/>
              <a:t>22/02/2019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FA9DF-FD17-4AC3-A628-E59327189E3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6798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3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3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2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CF9F201-86EB-4FCA-B9E8-35974A65C263}"/>
              </a:ext>
            </a:extLst>
          </p:cNvPr>
          <p:cNvSpPr/>
          <p:nvPr userDrawn="1"/>
        </p:nvSpPr>
        <p:spPr>
          <a:xfrm>
            <a:off x="0" y="0"/>
            <a:ext cx="54346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pic>
        <p:nvPicPr>
          <p:cNvPr id="3" name="Imagen 2" descr="finanzas.png">
            <a:extLst>
              <a:ext uri="{FF2B5EF4-FFF2-40B4-BE49-F238E27FC236}">
                <a16:creationId xmlns:a16="http://schemas.microsoft.com/office/drawing/2014/main" xmlns="" id="{BF1ECF0B-57B7-4B30-9217-436C219C26F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" y="69011"/>
            <a:ext cx="2225615" cy="9402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2F7A89F2-EB50-4EF2-87B9-E5E03DC98F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44713" y="2435225"/>
            <a:ext cx="914400" cy="9144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240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83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483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93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44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026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713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71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22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94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6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7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6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3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C6C1-ABD5-4037-B046-BAC5CA055FA3}" type="datetimeFigureOut">
              <a:rPr lang="es-MX" smtClean="0"/>
              <a:t>22/02/2019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4782-C977-4882-B647-89AE52A13F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905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C6C1-ABD5-4037-B046-BAC5CA055FA3}" type="datetimeFigureOut">
              <a:rPr lang="es-MX" smtClean="0"/>
              <a:t>22/02/2019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4782-C977-4882-B647-89AE52A13F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2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1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9" r:id="rId18"/>
    <p:sldLayoutId id="2147483670" r:id="rId19"/>
    <p:sldLayoutId id="214748367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slide" Target="slide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image" Target="../media/image5.png"/><Relationship Id="rId4" Type="http://schemas.openxmlformats.org/officeDocument/2006/relationships/chart" Target="../charts/chart2.xml"/><Relationship Id="rId9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5.wdp"/><Relationship Id="rId18" Type="http://schemas.openxmlformats.org/officeDocument/2006/relationships/image" Target="../media/image21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25.png"/><Relationship Id="rId17" Type="http://schemas.microsoft.com/office/2007/relationships/hdphoto" Target="../media/hdphoto12.wdp"/><Relationship Id="rId2" Type="http://schemas.openxmlformats.org/officeDocument/2006/relationships/image" Target="../media/image32.png"/><Relationship Id="rId16" Type="http://schemas.openxmlformats.org/officeDocument/2006/relationships/image" Target="../media/image37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microsoft.com/office/2007/relationships/hdphoto" Target="../media/hdphoto2.wdp"/><Relationship Id="rId5" Type="http://schemas.microsoft.com/office/2007/relationships/hdphoto" Target="../media/hdphoto8.wdp"/><Relationship Id="rId15" Type="http://schemas.microsoft.com/office/2007/relationships/hdphoto" Target="../media/hdphoto11.wdp"/><Relationship Id="rId10" Type="http://schemas.openxmlformats.org/officeDocument/2006/relationships/image" Target="../media/image22.png"/><Relationship Id="rId19" Type="http://schemas.microsoft.com/office/2007/relationships/hdphoto" Target="../media/hdphoto1.wdp"/><Relationship Id="rId4" Type="http://schemas.openxmlformats.org/officeDocument/2006/relationships/image" Target="../media/image33.png"/><Relationship Id="rId9" Type="http://schemas.microsoft.com/office/2007/relationships/hdphoto" Target="../media/hdphoto10.wdp"/><Relationship Id="rId1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slide" Target="slide18.xml"/><Relationship Id="rId4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" Target="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7.xml"/><Relationship Id="rId5" Type="http://schemas.openxmlformats.org/officeDocument/2006/relationships/image" Target="../media/image9.emf"/><Relationship Id="rId4" Type="http://schemas.openxmlformats.org/officeDocument/2006/relationships/chart" Target="../charts/chart6.xml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1.xml"/><Relationship Id="rId5" Type="http://schemas.openxmlformats.org/officeDocument/2006/relationships/image" Target="../media/image13.emf"/><Relationship Id="rId4" Type="http://schemas.openxmlformats.org/officeDocument/2006/relationships/chart" Target="../charts/chart10.xml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Hoja_de_c_lculo_de_Microsoft_Excel13.xls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21FE5540-95B9-49D1-9E70-AA0E883B6939}"/>
              </a:ext>
            </a:extLst>
          </p:cNvPr>
          <p:cNvSpPr txBox="1"/>
          <p:nvPr/>
        </p:nvSpPr>
        <p:spPr>
          <a:xfrm>
            <a:off x="543464" y="2126294"/>
            <a:ext cx="11648536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 panose="020B0800000000000000" pitchFamily="34" charset="0"/>
              </a:rPr>
              <a:t>Consideraciones </a:t>
            </a:r>
          </a:p>
          <a:p>
            <a:pPr algn="ctr"/>
            <a:r>
              <a:rPr lang="es-MX" sz="4000" dirty="0">
                <a:solidFill>
                  <a:schemeClr val="bg1">
                    <a:lumMod val="50000"/>
                  </a:schemeClr>
                </a:solidFill>
                <a:latin typeface="Futura Book" panose="020B0800000000000000" pitchFamily="34" charset="0"/>
              </a:rPr>
              <a:t>Diagnóstico sobre el avance en la Implementación </a:t>
            </a:r>
          </a:p>
          <a:p>
            <a:pPr algn="ctr"/>
            <a:r>
              <a:rPr lang="es-MX" sz="4000" dirty="0">
                <a:solidFill>
                  <a:schemeClr val="bg1">
                    <a:lumMod val="50000"/>
                  </a:schemeClr>
                </a:solidFill>
                <a:latin typeface="Futura Book" panose="020B0800000000000000" pitchFamily="34" charset="0"/>
              </a:rPr>
              <a:t>del PbR-SED 2019 </a:t>
            </a:r>
          </a:p>
        </p:txBody>
      </p:sp>
      <p:sp>
        <p:nvSpPr>
          <p:cNvPr id="23" name="CuadroTexto 3">
            <a:extLst>
              <a:ext uri="{FF2B5EF4-FFF2-40B4-BE49-F238E27FC236}">
                <a16:creationId xmlns:a16="http://schemas.microsoft.com/office/drawing/2014/main" xmlns="" id="{25604B79-CAB9-4D5A-A9C0-A32B914F506A}"/>
              </a:ext>
            </a:extLst>
          </p:cNvPr>
          <p:cNvSpPr txBox="1"/>
          <p:nvPr/>
        </p:nvSpPr>
        <p:spPr>
          <a:xfrm>
            <a:off x="3036496" y="6062553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Subsecretaría de Egresos</a:t>
            </a:r>
          </a:p>
          <a:p>
            <a:pPr algn="r"/>
            <a:r>
              <a:rPr lang="es-MX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Unidad de Programación y Presupuesto</a:t>
            </a:r>
          </a:p>
          <a:p>
            <a:pPr algn="r"/>
            <a:r>
              <a:rPr lang="es-MX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Dirección de Programación, Seguimiento y Análisis del Gasto </a:t>
            </a:r>
            <a:endParaRPr lang="es-E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1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xmlns="" id="{B2BF870E-6357-4AA7-9C32-332B18C8D771}"/>
              </a:ext>
            </a:extLst>
          </p:cNvPr>
          <p:cNvSpPr/>
          <p:nvPr/>
        </p:nvSpPr>
        <p:spPr>
          <a:xfrm>
            <a:off x="1333500" y="2575712"/>
            <a:ext cx="9934576" cy="2457919"/>
          </a:xfrm>
          <a:prstGeom prst="roundRect">
            <a:avLst>
              <a:gd name="adj" fmla="val 195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6F92833-743F-48AA-B066-17A65A8A5504}"/>
              </a:ext>
            </a:extLst>
          </p:cNvPr>
          <p:cNvSpPr/>
          <p:nvPr/>
        </p:nvSpPr>
        <p:spPr>
          <a:xfrm>
            <a:off x="2600326" y="1085761"/>
            <a:ext cx="76295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es-E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IMPLANTACIÓN Y OPERACIÓN DEL </a:t>
            </a:r>
          </a:p>
          <a:p>
            <a:pPr algn="ctr"/>
            <a:r>
              <a:rPr lang="es-E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PBR-SED </a:t>
            </a:r>
            <a:r>
              <a:rPr lang="es-E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EN LAS ENTIDADES FEDERATIVAS</a:t>
            </a:r>
            <a:r>
              <a:rPr lang="es-E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2019”</a:t>
            </a:r>
            <a:endParaRPr lang="es-MX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28D449D-0BE4-4E1C-B48C-1E2BADA4ED77}"/>
              </a:ext>
            </a:extLst>
          </p:cNvPr>
          <p:cNvSpPr/>
          <p:nvPr/>
        </p:nvSpPr>
        <p:spPr>
          <a:xfrm>
            <a:off x="2152651" y="2357110"/>
            <a:ext cx="8467724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El proceso de diagnóstico para este ejercicio se modifica, consta de dos etapas: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xmlns="" id="{EE0CD819-F5B8-463A-9C12-554EB67F5E54}"/>
              </a:ext>
            </a:extLst>
          </p:cNvPr>
          <p:cNvSpPr/>
          <p:nvPr/>
        </p:nvSpPr>
        <p:spPr>
          <a:xfrm>
            <a:off x="2152651" y="2952750"/>
            <a:ext cx="3117057" cy="3800475"/>
          </a:xfrm>
          <a:prstGeom prst="round2DiagRect">
            <a:avLst>
              <a:gd name="adj1" fmla="val 24736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:a16="http://schemas.microsoft.com/office/drawing/2014/main" xmlns="" id="{8BA35C40-F607-49C9-AC92-B13BA6BF235D}"/>
              </a:ext>
            </a:extLst>
          </p:cNvPr>
          <p:cNvSpPr/>
          <p:nvPr/>
        </p:nvSpPr>
        <p:spPr>
          <a:xfrm>
            <a:off x="7191375" y="2952749"/>
            <a:ext cx="3200400" cy="3800475"/>
          </a:xfrm>
          <a:prstGeom prst="round2DiagRect">
            <a:avLst>
              <a:gd name="adj1" fmla="val 22431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A1B6D75-5467-47BA-B030-41966FFDC792}"/>
              </a:ext>
            </a:extLst>
          </p:cNvPr>
          <p:cNvSpPr txBox="1"/>
          <p:nvPr/>
        </p:nvSpPr>
        <p:spPr>
          <a:xfrm>
            <a:off x="2600325" y="311467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ETAPA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F942743-FE52-4211-BBEF-187C8E3D431C}"/>
              </a:ext>
            </a:extLst>
          </p:cNvPr>
          <p:cNvSpPr txBox="1"/>
          <p:nvPr/>
        </p:nvSpPr>
        <p:spPr>
          <a:xfrm>
            <a:off x="4074318" y="2633395"/>
            <a:ext cx="614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2B88DE7-A2FE-40B1-A262-911F93B3560D}"/>
              </a:ext>
            </a:extLst>
          </p:cNvPr>
          <p:cNvSpPr txBox="1"/>
          <p:nvPr/>
        </p:nvSpPr>
        <p:spPr>
          <a:xfrm>
            <a:off x="7836696" y="31337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ETAPA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770CA46-E451-4779-A32C-543DE57DC1CF}"/>
              </a:ext>
            </a:extLst>
          </p:cNvPr>
          <p:cNvSpPr txBox="1"/>
          <p:nvPr/>
        </p:nvSpPr>
        <p:spPr>
          <a:xfrm>
            <a:off x="9320214" y="2652445"/>
            <a:ext cx="614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2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E3990BC9-C468-4BED-BD06-CD8DEBD2F232}"/>
              </a:ext>
            </a:extLst>
          </p:cNvPr>
          <p:cNvCxnSpPr/>
          <p:nvPr/>
        </p:nvCxnSpPr>
        <p:spPr>
          <a:xfrm>
            <a:off x="2686050" y="3724275"/>
            <a:ext cx="20478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F4422F7E-9568-48A0-A639-B4102D87D187}"/>
              </a:ext>
            </a:extLst>
          </p:cNvPr>
          <p:cNvCxnSpPr/>
          <p:nvPr/>
        </p:nvCxnSpPr>
        <p:spPr>
          <a:xfrm>
            <a:off x="2703523" y="6078289"/>
            <a:ext cx="20478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2D93DB83-2BCC-4EF8-ADFB-F460D99DFF98}"/>
              </a:ext>
            </a:extLst>
          </p:cNvPr>
          <p:cNvCxnSpPr/>
          <p:nvPr/>
        </p:nvCxnSpPr>
        <p:spPr>
          <a:xfrm>
            <a:off x="7953375" y="3743325"/>
            <a:ext cx="20478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D08A1A89-58A9-41D9-AC4E-20691CDEBAA1}"/>
              </a:ext>
            </a:extLst>
          </p:cNvPr>
          <p:cNvCxnSpPr/>
          <p:nvPr/>
        </p:nvCxnSpPr>
        <p:spPr>
          <a:xfrm>
            <a:off x="7767637" y="6078289"/>
            <a:ext cx="20478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8128648D-A68C-43E5-B5E5-955705B35584}"/>
              </a:ext>
            </a:extLst>
          </p:cNvPr>
          <p:cNvSpPr/>
          <p:nvPr/>
        </p:nvSpPr>
        <p:spPr>
          <a:xfrm>
            <a:off x="2253034" y="3815361"/>
            <a:ext cx="2815978" cy="2369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Ejercicio de </a:t>
            </a:r>
            <a:r>
              <a:rPr lang="es-MX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reflexión respecto del proceso de implementación del PbR-SED </a:t>
            </a:r>
            <a:r>
              <a:rPr lang="es-MX" sz="1400" dirty="0">
                <a:solidFill>
                  <a:schemeClr val="bg1"/>
                </a:solidFill>
                <a:cs typeface="Times New Roman" panose="02020603050405020304" pitchFamily="18" charset="0"/>
              </a:rPr>
              <a:t>en sus ámbitos de acción y la manera que se ha fortalecido a partir de los distintos ejercicios de Diagnóstico.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cs typeface="Times New Roman" panose="02020603050405020304" pitchFamily="18" charset="0"/>
              </a:rPr>
              <a:t>Integración del </a:t>
            </a:r>
            <a:r>
              <a:rPr lang="es-MX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Informe  y presentación al Congreso de la Unión</a:t>
            </a:r>
          </a:p>
          <a:p>
            <a:r>
              <a:rPr lang="es-MX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D3981514-F575-43A6-873E-D4B475FB8D0B}"/>
              </a:ext>
            </a:extLst>
          </p:cNvPr>
          <p:cNvSpPr txBox="1"/>
          <p:nvPr/>
        </p:nvSpPr>
        <p:spPr>
          <a:xfrm>
            <a:off x="1990727" y="5995653"/>
            <a:ext cx="3419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 i="1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FODA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F24C8672-244A-4939-B898-7C1F9213EE6F}"/>
              </a:ext>
            </a:extLst>
          </p:cNvPr>
          <p:cNvSpPr/>
          <p:nvPr/>
        </p:nvSpPr>
        <p:spPr>
          <a:xfrm>
            <a:off x="7191376" y="3760862"/>
            <a:ext cx="2905662" cy="230605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1"/>
                </a:solidFill>
                <a:cs typeface="Times New Roman" panose="02020603050405020304" pitchFamily="18" charset="0"/>
              </a:rPr>
              <a:t>Aplicación del cuestionario y recolección de información comprobatoria 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es-MX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1"/>
                </a:solidFill>
                <a:cs typeface="Times New Roman" panose="02020603050405020304" pitchFamily="18" charset="0"/>
              </a:rPr>
              <a:t>Integración del Índice de Avance PbR-SED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C8AF6D15-1A43-4410-8FF3-E727F06CB396}"/>
              </a:ext>
            </a:extLst>
          </p:cNvPr>
          <p:cNvSpPr/>
          <p:nvPr/>
        </p:nvSpPr>
        <p:spPr>
          <a:xfrm>
            <a:off x="4923510" y="0"/>
            <a:ext cx="7268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Estrategia 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del diagnóstico PbR-SED 2019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69E6DDA6-9E8F-40FD-8EFC-2CA59079EF6B}"/>
              </a:ext>
            </a:extLst>
          </p:cNvPr>
          <p:cNvSpPr txBox="1"/>
          <p:nvPr/>
        </p:nvSpPr>
        <p:spPr>
          <a:xfrm>
            <a:off x="6903246" y="5984162"/>
            <a:ext cx="3419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i="1" dirty="0">
                <a:solidFill>
                  <a:schemeClr val="bg1"/>
                </a:solidFill>
              </a:rPr>
              <a:t>Índice PbR</a:t>
            </a:r>
          </a:p>
        </p:txBody>
      </p:sp>
    </p:spTree>
    <p:extLst>
      <p:ext uri="{BB962C8B-B14F-4D97-AF65-F5344CB8AC3E}">
        <p14:creationId xmlns:p14="http://schemas.microsoft.com/office/powerpoint/2010/main" val="1201249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xmlns="" id="{1BEA8FCB-08BF-4AD6-8829-A72C8D1C8592}"/>
              </a:ext>
            </a:extLst>
          </p:cNvPr>
          <p:cNvSpPr/>
          <p:nvPr/>
        </p:nvSpPr>
        <p:spPr>
          <a:xfrm flipH="1">
            <a:off x="1162050" y="1639374"/>
            <a:ext cx="4887507" cy="407903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013BE0AA-651A-4079-88CE-53D08DAA831B}"/>
              </a:ext>
            </a:extLst>
          </p:cNvPr>
          <p:cNvSpPr/>
          <p:nvPr/>
        </p:nvSpPr>
        <p:spPr>
          <a:xfrm>
            <a:off x="3519672" y="554210"/>
            <a:ext cx="866280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Estructura del Análisis FODA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4" name="12 Rectángulo">
            <a:extLst>
              <a:ext uri="{FF2B5EF4-FFF2-40B4-BE49-F238E27FC236}">
                <a16:creationId xmlns:a16="http://schemas.microsoft.com/office/drawing/2014/main" xmlns="" id="{EBC67DA6-C96B-4E05-B3DD-B4E78BF2E8BA}"/>
              </a:ext>
            </a:extLst>
          </p:cNvPr>
          <p:cNvSpPr/>
          <p:nvPr/>
        </p:nvSpPr>
        <p:spPr>
          <a:xfrm>
            <a:off x="3529196" y="0"/>
            <a:ext cx="866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 1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Análisis FODA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9E84AA7-631E-4BB2-AB0D-C7F1B76E2A42}"/>
              </a:ext>
            </a:extLst>
          </p:cNvPr>
          <p:cNvSpPr txBox="1"/>
          <p:nvPr/>
        </p:nvSpPr>
        <p:spPr>
          <a:xfrm>
            <a:off x="1947354" y="1582224"/>
            <a:ext cx="3079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ANALISIS FODA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2D83FD7-E46C-4E71-BBAC-E3F29B718A45}"/>
              </a:ext>
            </a:extLst>
          </p:cNvPr>
          <p:cNvSpPr txBox="1"/>
          <p:nvPr/>
        </p:nvSpPr>
        <p:spPr>
          <a:xfrm>
            <a:off x="1379532" y="2202954"/>
            <a:ext cx="4102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Herramienta de Planeación </a:t>
            </a:r>
            <a:r>
              <a:rPr lang="es-MX" dirty="0">
                <a:latin typeface="Century Gothic" panose="020B0502020202020204" pitchFamily="34" charset="0"/>
              </a:rPr>
              <a:t>Estratégica que permite a una persona o una organización: </a:t>
            </a:r>
            <a:r>
              <a:rPr lang="es-MX" b="1" dirty="0">
                <a:latin typeface="Century Gothic" panose="020B0502020202020204" pitchFamily="34" charset="0"/>
              </a:rPr>
              <a:t>evaluar condiciones internas y externas</a:t>
            </a:r>
            <a:r>
              <a:rPr lang="es-MX" dirty="0">
                <a:latin typeface="Century Gothic" panose="020B0502020202020204" pitchFamily="34" charset="0"/>
              </a:rPr>
              <a:t> con el fin de </a:t>
            </a:r>
            <a:r>
              <a:rPr lang="es-MX" b="1" dirty="0">
                <a:latin typeface="Century Gothic" panose="020B0502020202020204" pitchFamily="34" charset="0"/>
              </a:rPr>
              <a:t>generar información que facilite la toma de decisiones</a:t>
            </a:r>
            <a:r>
              <a:rPr lang="es-MX" dirty="0">
                <a:latin typeface="Century Gothic" panose="020B0502020202020204" pitchFamily="34" charset="0"/>
              </a:rPr>
              <a:t> y operación del del PbR-SED con mayor efectividad.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6" name="1 Rectángulo">
            <a:extLst>
              <a:ext uri="{FF2B5EF4-FFF2-40B4-BE49-F238E27FC236}">
                <a16:creationId xmlns:a16="http://schemas.microsoft.com/office/drawing/2014/main" xmlns="" id="{A50BDACB-1495-44B0-842B-FCEE86D59A1F}"/>
              </a:ext>
            </a:extLst>
          </p:cNvPr>
          <p:cNvSpPr/>
          <p:nvPr/>
        </p:nvSpPr>
        <p:spPr>
          <a:xfrm>
            <a:off x="6190352" y="2153196"/>
            <a:ext cx="2713110" cy="21940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4 Rectángulo">
            <a:extLst>
              <a:ext uri="{FF2B5EF4-FFF2-40B4-BE49-F238E27FC236}">
                <a16:creationId xmlns:a16="http://schemas.microsoft.com/office/drawing/2014/main" xmlns="" id="{FFBE26F6-2892-4004-B1F4-6565E0C23D2F}"/>
              </a:ext>
            </a:extLst>
          </p:cNvPr>
          <p:cNvSpPr/>
          <p:nvPr/>
        </p:nvSpPr>
        <p:spPr>
          <a:xfrm>
            <a:off x="9040284" y="2153196"/>
            <a:ext cx="2669133" cy="21940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15 Rectángulo">
            <a:extLst>
              <a:ext uri="{FF2B5EF4-FFF2-40B4-BE49-F238E27FC236}">
                <a16:creationId xmlns:a16="http://schemas.microsoft.com/office/drawing/2014/main" xmlns="" id="{5D352A87-4800-4950-9F67-EB5E8E81C24A}"/>
              </a:ext>
            </a:extLst>
          </p:cNvPr>
          <p:cNvSpPr/>
          <p:nvPr/>
        </p:nvSpPr>
        <p:spPr>
          <a:xfrm>
            <a:off x="6171749" y="4443679"/>
            <a:ext cx="2713110" cy="20870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16 Rectángulo">
            <a:extLst>
              <a:ext uri="{FF2B5EF4-FFF2-40B4-BE49-F238E27FC236}">
                <a16:creationId xmlns:a16="http://schemas.microsoft.com/office/drawing/2014/main" xmlns="" id="{31E58776-CEBC-4534-B1B2-D1AD1EF187C3}"/>
              </a:ext>
            </a:extLst>
          </p:cNvPr>
          <p:cNvSpPr/>
          <p:nvPr/>
        </p:nvSpPr>
        <p:spPr>
          <a:xfrm>
            <a:off x="9040284" y="4440686"/>
            <a:ext cx="2669133" cy="208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2 CuadroTexto">
            <a:extLst>
              <a:ext uri="{FF2B5EF4-FFF2-40B4-BE49-F238E27FC236}">
                <a16:creationId xmlns:a16="http://schemas.microsoft.com/office/drawing/2014/main" xmlns="" id="{C77C3E3D-9607-4007-98C2-F0789500BA16}"/>
              </a:ext>
            </a:extLst>
          </p:cNvPr>
          <p:cNvSpPr txBox="1"/>
          <p:nvPr/>
        </p:nvSpPr>
        <p:spPr>
          <a:xfrm>
            <a:off x="7102986" y="1839104"/>
            <a:ext cx="9870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0" dirty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21" name="3 CuadroTexto">
            <a:extLst>
              <a:ext uri="{FF2B5EF4-FFF2-40B4-BE49-F238E27FC236}">
                <a16:creationId xmlns:a16="http://schemas.microsoft.com/office/drawing/2014/main" xmlns="" id="{BB4DBD39-8D79-41F4-9C83-558DF63F0295}"/>
              </a:ext>
            </a:extLst>
          </p:cNvPr>
          <p:cNvSpPr txBox="1"/>
          <p:nvPr/>
        </p:nvSpPr>
        <p:spPr>
          <a:xfrm>
            <a:off x="6364744" y="3206030"/>
            <a:ext cx="2364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chemeClr val="bg1"/>
                </a:solidFill>
              </a:rPr>
              <a:t>Debilidades</a:t>
            </a:r>
          </a:p>
        </p:txBody>
      </p:sp>
      <p:sp>
        <p:nvSpPr>
          <p:cNvPr id="32" name="3 CuadroTexto">
            <a:extLst>
              <a:ext uri="{FF2B5EF4-FFF2-40B4-BE49-F238E27FC236}">
                <a16:creationId xmlns:a16="http://schemas.microsoft.com/office/drawing/2014/main" xmlns="" id="{4CDA6512-D35E-40C0-BCFE-B7F8BB945576}"/>
              </a:ext>
            </a:extLst>
          </p:cNvPr>
          <p:cNvSpPr txBox="1"/>
          <p:nvPr/>
        </p:nvSpPr>
        <p:spPr>
          <a:xfrm>
            <a:off x="6212339" y="3657678"/>
            <a:ext cx="2669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solidFill>
                  <a:schemeClr val="bg1"/>
                </a:solidFill>
              </a:rPr>
              <a:t>Carencias y debilidades desfavorables </a:t>
            </a:r>
          </a:p>
        </p:txBody>
      </p:sp>
      <p:sp>
        <p:nvSpPr>
          <p:cNvPr id="33" name="2 CuadroTexto">
            <a:extLst>
              <a:ext uri="{FF2B5EF4-FFF2-40B4-BE49-F238E27FC236}">
                <a16:creationId xmlns:a16="http://schemas.microsoft.com/office/drawing/2014/main" xmlns="" id="{63BAF3D3-AE9C-4015-B046-FAB4CF5D8FCE}"/>
              </a:ext>
            </a:extLst>
          </p:cNvPr>
          <p:cNvSpPr txBox="1"/>
          <p:nvPr/>
        </p:nvSpPr>
        <p:spPr>
          <a:xfrm>
            <a:off x="9904554" y="1855669"/>
            <a:ext cx="9870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0" dirty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</a:t>
            </a:r>
          </a:p>
        </p:txBody>
      </p:sp>
      <p:sp>
        <p:nvSpPr>
          <p:cNvPr id="34" name="3 CuadroTexto">
            <a:extLst>
              <a:ext uri="{FF2B5EF4-FFF2-40B4-BE49-F238E27FC236}">
                <a16:creationId xmlns:a16="http://schemas.microsoft.com/office/drawing/2014/main" xmlns="" id="{28D74281-7E89-4A2F-AAC2-056096815D69}"/>
              </a:ext>
            </a:extLst>
          </p:cNvPr>
          <p:cNvSpPr txBox="1"/>
          <p:nvPr/>
        </p:nvSpPr>
        <p:spPr>
          <a:xfrm>
            <a:off x="9165200" y="3175315"/>
            <a:ext cx="2364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chemeClr val="bg1"/>
                </a:solidFill>
              </a:rPr>
              <a:t>Fortalezas</a:t>
            </a:r>
          </a:p>
        </p:txBody>
      </p:sp>
      <p:sp>
        <p:nvSpPr>
          <p:cNvPr id="35" name="3 CuadroTexto">
            <a:extLst>
              <a:ext uri="{FF2B5EF4-FFF2-40B4-BE49-F238E27FC236}">
                <a16:creationId xmlns:a16="http://schemas.microsoft.com/office/drawing/2014/main" xmlns="" id="{AF9A5C5F-0FF9-488B-9018-07A7FE4D4D7B}"/>
              </a:ext>
            </a:extLst>
          </p:cNvPr>
          <p:cNvSpPr txBox="1"/>
          <p:nvPr/>
        </p:nvSpPr>
        <p:spPr>
          <a:xfrm>
            <a:off x="9015207" y="3644108"/>
            <a:ext cx="2669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solidFill>
                  <a:schemeClr val="bg1"/>
                </a:solidFill>
              </a:rPr>
              <a:t>Características y habilidades favorables</a:t>
            </a:r>
          </a:p>
        </p:txBody>
      </p:sp>
      <p:sp>
        <p:nvSpPr>
          <p:cNvPr id="36" name="2 CuadroTexto">
            <a:extLst>
              <a:ext uri="{FF2B5EF4-FFF2-40B4-BE49-F238E27FC236}">
                <a16:creationId xmlns:a16="http://schemas.microsoft.com/office/drawing/2014/main" xmlns="" id="{79C8212E-004F-4F9C-9085-FB3E7E3E7B31}"/>
              </a:ext>
            </a:extLst>
          </p:cNvPr>
          <p:cNvSpPr txBox="1"/>
          <p:nvPr/>
        </p:nvSpPr>
        <p:spPr>
          <a:xfrm>
            <a:off x="7021749" y="4132079"/>
            <a:ext cx="9870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0" dirty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37" name="3 CuadroTexto">
            <a:extLst>
              <a:ext uri="{FF2B5EF4-FFF2-40B4-BE49-F238E27FC236}">
                <a16:creationId xmlns:a16="http://schemas.microsoft.com/office/drawing/2014/main" xmlns="" id="{3561061C-FF23-4D92-BF50-C2F67B4DB986}"/>
              </a:ext>
            </a:extLst>
          </p:cNvPr>
          <p:cNvSpPr txBox="1"/>
          <p:nvPr/>
        </p:nvSpPr>
        <p:spPr>
          <a:xfrm>
            <a:off x="6333107" y="5396526"/>
            <a:ext cx="2364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chemeClr val="bg1"/>
                </a:solidFill>
              </a:rPr>
              <a:t>Amenazas</a:t>
            </a:r>
          </a:p>
        </p:txBody>
      </p:sp>
      <p:sp>
        <p:nvSpPr>
          <p:cNvPr id="38" name="3 CuadroTexto">
            <a:extLst>
              <a:ext uri="{FF2B5EF4-FFF2-40B4-BE49-F238E27FC236}">
                <a16:creationId xmlns:a16="http://schemas.microsoft.com/office/drawing/2014/main" xmlns="" id="{D3F37072-43F8-4F84-8B3D-FF91F3B42017}"/>
              </a:ext>
            </a:extLst>
          </p:cNvPr>
          <p:cNvSpPr txBox="1"/>
          <p:nvPr/>
        </p:nvSpPr>
        <p:spPr>
          <a:xfrm>
            <a:off x="6194132" y="5851763"/>
            <a:ext cx="2669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solidFill>
                  <a:schemeClr val="bg1"/>
                </a:solidFill>
              </a:rPr>
              <a:t>Factores Externos </a:t>
            </a:r>
          </a:p>
          <a:p>
            <a:pPr algn="ctr"/>
            <a:r>
              <a:rPr lang="es-MX" sz="1500" dirty="0">
                <a:solidFill>
                  <a:schemeClr val="bg1"/>
                </a:solidFill>
              </a:rPr>
              <a:t>desfavorables</a:t>
            </a:r>
          </a:p>
        </p:txBody>
      </p:sp>
      <p:sp>
        <p:nvSpPr>
          <p:cNvPr id="39" name="2 CuadroTexto">
            <a:extLst>
              <a:ext uri="{FF2B5EF4-FFF2-40B4-BE49-F238E27FC236}">
                <a16:creationId xmlns:a16="http://schemas.microsoft.com/office/drawing/2014/main" xmlns="" id="{C6A9E846-7BC8-44DD-86BC-A845F54759EF}"/>
              </a:ext>
            </a:extLst>
          </p:cNvPr>
          <p:cNvSpPr txBox="1"/>
          <p:nvPr/>
        </p:nvSpPr>
        <p:spPr>
          <a:xfrm>
            <a:off x="9917277" y="4099428"/>
            <a:ext cx="9870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0" dirty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</a:t>
            </a:r>
          </a:p>
        </p:txBody>
      </p:sp>
      <p:sp>
        <p:nvSpPr>
          <p:cNvPr id="40" name="3 CuadroTexto">
            <a:extLst>
              <a:ext uri="{FF2B5EF4-FFF2-40B4-BE49-F238E27FC236}">
                <a16:creationId xmlns:a16="http://schemas.microsoft.com/office/drawing/2014/main" xmlns="" id="{F07D264B-0B42-4289-B256-C93AEF8D8065}"/>
              </a:ext>
            </a:extLst>
          </p:cNvPr>
          <p:cNvSpPr txBox="1"/>
          <p:nvPr/>
        </p:nvSpPr>
        <p:spPr>
          <a:xfrm>
            <a:off x="9074472" y="5402186"/>
            <a:ext cx="2600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chemeClr val="bg1"/>
                </a:solidFill>
              </a:rPr>
              <a:t>Oportunidades</a:t>
            </a:r>
          </a:p>
        </p:txBody>
      </p:sp>
      <p:sp>
        <p:nvSpPr>
          <p:cNvPr id="41" name="3 CuadroTexto">
            <a:extLst>
              <a:ext uri="{FF2B5EF4-FFF2-40B4-BE49-F238E27FC236}">
                <a16:creationId xmlns:a16="http://schemas.microsoft.com/office/drawing/2014/main" xmlns="" id="{E297EC0B-0557-41B0-931A-A43199E80043}"/>
              </a:ext>
            </a:extLst>
          </p:cNvPr>
          <p:cNvSpPr txBox="1"/>
          <p:nvPr/>
        </p:nvSpPr>
        <p:spPr>
          <a:xfrm>
            <a:off x="9076230" y="5859268"/>
            <a:ext cx="2669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solidFill>
                  <a:schemeClr val="bg1"/>
                </a:solidFill>
              </a:rPr>
              <a:t>Factores Externos </a:t>
            </a:r>
          </a:p>
          <a:p>
            <a:pPr algn="ctr"/>
            <a:r>
              <a:rPr lang="es-MX" sz="1500" dirty="0">
                <a:solidFill>
                  <a:schemeClr val="bg1"/>
                </a:solidFill>
              </a:rPr>
              <a:t>favorables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DF799E7B-B9AA-491A-883A-5C160E50C7F5}"/>
              </a:ext>
            </a:extLst>
          </p:cNvPr>
          <p:cNvSpPr txBox="1"/>
          <p:nvPr/>
        </p:nvSpPr>
        <p:spPr>
          <a:xfrm>
            <a:off x="6185317" y="1639467"/>
            <a:ext cx="2741684" cy="3992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25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1800" b="1" dirty="0">
                <a:solidFill>
                  <a:schemeClr val="bg1"/>
                </a:solidFill>
              </a:rPr>
              <a:t>Aspectos (-)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0A054C1F-C5C3-4E6B-A6B3-1E2E16263BF6}"/>
              </a:ext>
            </a:extLst>
          </p:cNvPr>
          <p:cNvSpPr txBox="1"/>
          <p:nvPr/>
        </p:nvSpPr>
        <p:spPr>
          <a:xfrm>
            <a:off x="9015682" y="1631400"/>
            <a:ext cx="2693735" cy="3992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25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1800" b="1" dirty="0">
                <a:solidFill>
                  <a:schemeClr val="bg1"/>
                </a:solidFill>
              </a:rPr>
              <a:t>Aspectos (+)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DB304FEF-9E5E-4DDA-85C2-54994C8991C6}"/>
              </a:ext>
            </a:extLst>
          </p:cNvPr>
          <p:cNvSpPr txBox="1"/>
          <p:nvPr/>
        </p:nvSpPr>
        <p:spPr>
          <a:xfrm rot="16200000">
            <a:off x="4722479" y="3031412"/>
            <a:ext cx="2194087" cy="4376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25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1800" b="1" dirty="0">
                <a:solidFill>
                  <a:schemeClr val="bg1"/>
                </a:solidFill>
              </a:rPr>
              <a:t>Origen Interno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835E2650-6C37-4E60-BE0A-E263265740DE}"/>
              </a:ext>
            </a:extLst>
          </p:cNvPr>
          <p:cNvSpPr txBox="1"/>
          <p:nvPr/>
        </p:nvSpPr>
        <p:spPr>
          <a:xfrm rot="16200000">
            <a:off x="4792604" y="5259998"/>
            <a:ext cx="2076267" cy="4376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25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1800" b="1" dirty="0">
                <a:solidFill>
                  <a:schemeClr val="bg1"/>
                </a:solidFill>
              </a:rPr>
              <a:t>Origen Externo</a:t>
            </a:r>
          </a:p>
        </p:txBody>
      </p:sp>
    </p:spTree>
    <p:extLst>
      <p:ext uri="{BB962C8B-B14F-4D97-AF65-F5344CB8AC3E}">
        <p14:creationId xmlns:p14="http://schemas.microsoft.com/office/powerpoint/2010/main" val="113251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013BE0AA-651A-4079-88CE-53D08DAA831B}"/>
              </a:ext>
            </a:extLst>
          </p:cNvPr>
          <p:cNvSpPr/>
          <p:nvPr/>
        </p:nvSpPr>
        <p:spPr>
          <a:xfrm>
            <a:off x="3519672" y="554210"/>
            <a:ext cx="866280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Ideas Centrales 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para el Análisis FODA</a:t>
            </a:r>
          </a:p>
        </p:txBody>
      </p:sp>
      <p:sp>
        <p:nvSpPr>
          <p:cNvPr id="74" name="12 Rectángulo">
            <a:extLst>
              <a:ext uri="{FF2B5EF4-FFF2-40B4-BE49-F238E27FC236}">
                <a16:creationId xmlns:a16="http://schemas.microsoft.com/office/drawing/2014/main" xmlns="" id="{EBC67DA6-C96B-4E05-B3DD-B4E78BF2E8BA}"/>
              </a:ext>
            </a:extLst>
          </p:cNvPr>
          <p:cNvSpPr/>
          <p:nvPr/>
        </p:nvSpPr>
        <p:spPr>
          <a:xfrm>
            <a:off x="3529196" y="0"/>
            <a:ext cx="866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 1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Análisis FODA </a:t>
            </a:r>
          </a:p>
        </p:txBody>
      </p:sp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xmlns="" id="{C5806BFB-0183-4EBD-A2A7-3B3EB3E4C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132780"/>
              </p:ext>
            </p:extLst>
          </p:nvPr>
        </p:nvGraphicFramePr>
        <p:xfrm>
          <a:off x="677925" y="981512"/>
          <a:ext cx="3903600" cy="5605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1099">
                  <a:extLst>
                    <a:ext uri="{9D8B030D-6E8A-4147-A177-3AD203B41FA5}">
                      <a16:colId xmlns:a16="http://schemas.microsoft.com/office/drawing/2014/main" xmlns="" val="365294663"/>
                    </a:ext>
                  </a:extLst>
                </a:gridCol>
                <a:gridCol w="2472501">
                  <a:extLst>
                    <a:ext uri="{9D8B030D-6E8A-4147-A177-3AD203B41FA5}">
                      <a16:colId xmlns:a16="http://schemas.microsoft.com/office/drawing/2014/main" xmlns="" val="3170281756"/>
                    </a:ext>
                  </a:extLst>
                </a:gridCol>
              </a:tblGrid>
              <a:tr h="572358"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b="1" u="sng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Sección</a:t>
                      </a:r>
                      <a:endParaRPr lang="es-MX" sz="2800" b="1" i="0" u="sng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b="1" u="sng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Categoría</a:t>
                      </a:r>
                      <a:endParaRPr lang="es-MX" sz="2800" b="1" i="0" u="sng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6174295"/>
                  </a:ext>
                </a:extLst>
              </a:tr>
              <a:tr h="719079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s-MX" sz="3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PbR – SED  </a:t>
                      </a:r>
                    </a:p>
                  </a:txBody>
                  <a:tcPr marL="8539" marR="8539" marT="8539" marB="0" vert="vert27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Marco </a:t>
                      </a:r>
                    </a:p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Jurídico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ctr"/>
                </a:tc>
                <a:extLst>
                  <a:ext uri="{0D108BD9-81ED-4DB2-BD59-A6C34878D82A}">
                    <a16:rowId xmlns:a16="http://schemas.microsoft.com/office/drawing/2014/main" xmlns="" val="1242325466"/>
                  </a:ext>
                </a:extLst>
              </a:tr>
              <a:tr h="719079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9" marR="8539" marT="8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Planeación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ctr"/>
                </a:tc>
                <a:extLst>
                  <a:ext uri="{0D108BD9-81ED-4DB2-BD59-A6C34878D82A}">
                    <a16:rowId xmlns:a16="http://schemas.microsoft.com/office/drawing/2014/main" xmlns="" val="680141019"/>
                  </a:ext>
                </a:extLst>
              </a:tr>
              <a:tr h="719079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9" marR="8539" marT="8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Programación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ctr"/>
                </a:tc>
                <a:extLst>
                  <a:ext uri="{0D108BD9-81ED-4DB2-BD59-A6C34878D82A}">
                    <a16:rowId xmlns:a16="http://schemas.microsoft.com/office/drawing/2014/main" xmlns="" val="3581250503"/>
                  </a:ext>
                </a:extLst>
              </a:tr>
              <a:tr h="719079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9" marR="8539" marT="8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Presupuestación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ctr"/>
                </a:tc>
                <a:extLst>
                  <a:ext uri="{0D108BD9-81ED-4DB2-BD59-A6C34878D82A}">
                    <a16:rowId xmlns:a16="http://schemas.microsoft.com/office/drawing/2014/main" xmlns="" val="555234533"/>
                  </a:ext>
                </a:extLst>
              </a:tr>
              <a:tr h="719079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9" marR="8539" marT="8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Ejercicio y </a:t>
                      </a:r>
                    </a:p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Control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ctr"/>
                </a:tc>
                <a:extLst>
                  <a:ext uri="{0D108BD9-81ED-4DB2-BD59-A6C34878D82A}">
                    <a16:rowId xmlns:a16="http://schemas.microsoft.com/office/drawing/2014/main" xmlns="" val="1551168597"/>
                  </a:ext>
                </a:extLst>
              </a:tr>
              <a:tr h="719079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9" marR="8539" marT="8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Seguimiento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ctr"/>
                </a:tc>
                <a:extLst>
                  <a:ext uri="{0D108BD9-81ED-4DB2-BD59-A6C34878D82A}">
                    <a16:rowId xmlns:a16="http://schemas.microsoft.com/office/drawing/2014/main" xmlns="" val="4065401950"/>
                  </a:ext>
                </a:extLst>
              </a:tr>
              <a:tr h="719079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9" marR="8539" marT="8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Evaluación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ctr"/>
                </a:tc>
                <a:extLst>
                  <a:ext uri="{0D108BD9-81ED-4DB2-BD59-A6C34878D82A}">
                    <a16:rowId xmlns:a16="http://schemas.microsoft.com/office/drawing/2014/main" xmlns="" val="1549636140"/>
                  </a:ext>
                </a:extLst>
              </a:tr>
            </a:tbl>
          </a:graphicData>
        </a:graphic>
      </p:graphicFrame>
      <p:sp>
        <p:nvSpPr>
          <p:cNvPr id="40" name="Flecha: a la derecha 39">
            <a:extLst>
              <a:ext uri="{FF2B5EF4-FFF2-40B4-BE49-F238E27FC236}">
                <a16:creationId xmlns:a16="http://schemas.microsoft.com/office/drawing/2014/main" xmlns="" id="{E810D111-1DC5-4304-9496-D8AC92CCC8C7}"/>
              </a:ext>
            </a:extLst>
          </p:cNvPr>
          <p:cNvSpPr/>
          <p:nvPr/>
        </p:nvSpPr>
        <p:spPr>
          <a:xfrm>
            <a:off x="4581526" y="1377162"/>
            <a:ext cx="7423116" cy="1103736"/>
          </a:xfrm>
          <a:prstGeom prst="rightArrow">
            <a:avLst>
              <a:gd name="adj1" fmla="val 56904"/>
              <a:gd name="adj2" fmla="val 49099"/>
            </a:avLst>
          </a:prstGeom>
          <a:solidFill>
            <a:srgbClr val="93A299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Modificaciones realizadas a</a:t>
            </a:r>
            <a:r>
              <a:rPr kumimoji="0" lang="es-MX" sz="140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la normatividad aplicable para </a:t>
            </a:r>
            <a:r>
              <a:rPr kumimoji="0" lang="es-MX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fortalecer el PbR-SED.</a:t>
            </a:r>
          </a:p>
        </p:txBody>
      </p:sp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xmlns="" id="{A4ECDB80-C8DE-4DEE-AABC-CF75AAAD3138}"/>
              </a:ext>
            </a:extLst>
          </p:cNvPr>
          <p:cNvSpPr/>
          <p:nvPr/>
        </p:nvSpPr>
        <p:spPr>
          <a:xfrm>
            <a:off x="4581526" y="2109984"/>
            <a:ext cx="7423116" cy="996363"/>
          </a:xfrm>
          <a:prstGeom prst="rightArrow">
            <a:avLst>
              <a:gd name="adj1" fmla="val 60197"/>
              <a:gd name="adj2" fmla="val 55098"/>
            </a:avLst>
          </a:prstGeom>
          <a:solidFill>
            <a:srgbClr val="77933C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Planeación orientada a resultados, estratégica, operativa y participativa.</a:t>
            </a:r>
          </a:p>
        </p:txBody>
      </p:sp>
      <p:sp>
        <p:nvSpPr>
          <p:cNvPr id="43" name="Flecha: a la derecha 42">
            <a:extLst>
              <a:ext uri="{FF2B5EF4-FFF2-40B4-BE49-F238E27FC236}">
                <a16:creationId xmlns:a16="http://schemas.microsoft.com/office/drawing/2014/main" xmlns="" id="{376A2AA2-C0D3-4AD8-9100-DAC4728B95CD}"/>
              </a:ext>
            </a:extLst>
          </p:cNvPr>
          <p:cNvSpPr/>
          <p:nvPr/>
        </p:nvSpPr>
        <p:spPr>
          <a:xfrm>
            <a:off x="4582469" y="2793072"/>
            <a:ext cx="7396889" cy="1051561"/>
          </a:xfrm>
          <a:prstGeom prst="rightArrow">
            <a:avLst>
              <a:gd name="adj1" fmla="val 66907"/>
              <a:gd name="adj2" fmla="val 51208"/>
            </a:avLst>
          </a:prstGeom>
          <a:solidFill>
            <a:srgbClr val="0F645C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Definición de los programas presupuestarios y de los recursos necesarios para cumplir sus objetivos.</a:t>
            </a:r>
          </a:p>
        </p:txBody>
      </p:sp>
      <p:sp>
        <p:nvSpPr>
          <p:cNvPr id="44" name="Flecha: a la derecha 43">
            <a:extLst>
              <a:ext uri="{FF2B5EF4-FFF2-40B4-BE49-F238E27FC236}">
                <a16:creationId xmlns:a16="http://schemas.microsoft.com/office/drawing/2014/main" xmlns="" id="{D920171E-4A30-4611-971A-14333F695E68}"/>
              </a:ext>
            </a:extLst>
          </p:cNvPr>
          <p:cNvSpPr/>
          <p:nvPr/>
        </p:nvSpPr>
        <p:spPr>
          <a:xfrm>
            <a:off x="4582588" y="3561245"/>
            <a:ext cx="7396891" cy="996363"/>
          </a:xfrm>
          <a:prstGeom prst="rightArrow">
            <a:avLst>
              <a:gd name="adj1" fmla="val 62746"/>
              <a:gd name="adj2" fmla="val 52550"/>
            </a:avLst>
          </a:prstGeom>
          <a:solidFill>
            <a:srgbClr val="564B3C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Registro y emisión de información financiera que contribuya a medir la  eficiencia del gasto e ingresos públicos y la administración de la deuda pública.</a:t>
            </a:r>
          </a:p>
        </p:txBody>
      </p:sp>
      <p:sp>
        <p:nvSpPr>
          <p:cNvPr id="46" name="Flecha: a la derecha 45">
            <a:extLst>
              <a:ext uri="{FF2B5EF4-FFF2-40B4-BE49-F238E27FC236}">
                <a16:creationId xmlns:a16="http://schemas.microsoft.com/office/drawing/2014/main" xmlns="" id="{BA168D4A-5C9C-4D18-92E5-F55D5B7F9BAA}"/>
              </a:ext>
            </a:extLst>
          </p:cNvPr>
          <p:cNvSpPr/>
          <p:nvPr/>
        </p:nvSpPr>
        <p:spPr>
          <a:xfrm>
            <a:off x="4581526" y="4324316"/>
            <a:ext cx="7423116" cy="1014993"/>
          </a:xfrm>
          <a:prstGeom prst="rightArrow">
            <a:avLst>
              <a:gd name="adj1" fmla="val 70020"/>
              <a:gd name="adj2" fmla="val 52502"/>
            </a:avLst>
          </a:prstGeom>
          <a:solidFill>
            <a:srgbClr val="848058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Gasto orientado al logro de resultados, y promoción de un ejercicio eficiente de los recursos.</a:t>
            </a:r>
          </a:p>
        </p:txBody>
      </p:sp>
      <p:sp>
        <p:nvSpPr>
          <p:cNvPr id="47" name="Flecha: a la derecha 46">
            <a:extLst>
              <a:ext uri="{FF2B5EF4-FFF2-40B4-BE49-F238E27FC236}">
                <a16:creationId xmlns:a16="http://schemas.microsoft.com/office/drawing/2014/main" xmlns="" id="{D855FC3D-56E6-4E1D-8520-9F426377E8DE}"/>
              </a:ext>
            </a:extLst>
          </p:cNvPr>
          <p:cNvSpPr/>
          <p:nvPr/>
        </p:nvSpPr>
        <p:spPr>
          <a:xfrm>
            <a:off x="4582647" y="5037291"/>
            <a:ext cx="7392520" cy="996363"/>
          </a:xfrm>
          <a:prstGeom prst="rightArrow">
            <a:avLst>
              <a:gd name="adj1" fmla="val 60197"/>
              <a:gd name="adj2" fmla="val 50000"/>
            </a:avLst>
          </a:prstGeom>
          <a:solidFill>
            <a:schemeClr val="accent6">
              <a:lumMod val="5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/>
            <a:r>
              <a:rPr lang="es-ES" sz="1400" dirty="0">
                <a:solidFill>
                  <a:schemeClr val="bg1"/>
                </a:solidFill>
              </a:rPr>
              <a:t>Información del avance en el cumplimiento de las metas de los indicadores y el ejercicio de los recursos asignados.</a:t>
            </a:r>
          </a:p>
        </p:txBody>
      </p:sp>
      <p:sp>
        <p:nvSpPr>
          <p:cNvPr id="49" name="Flecha: a la derecha 48">
            <a:extLst>
              <a:ext uri="{FF2B5EF4-FFF2-40B4-BE49-F238E27FC236}">
                <a16:creationId xmlns:a16="http://schemas.microsoft.com/office/drawing/2014/main" xmlns="" id="{7C23B12E-A7AD-4421-96E6-823BFAA5997B}"/>
              </a:ext>
            </a:extLst>
          </p:cNvPr>
          <p:cNvSpPr/>
          <p:nvPr/>
        </p:nvSpPr>
        <p:spPr>
          <a:xfrm>
            <a:off x="4586609" y="5737565"/>
            <a:ext cx="7401258" cy="996364"/>
          </a:xfrm>
          <a:prstGeom prst="rightArrow">
            <a:avLst>
              <a:gd name="adj1" fmla="val 65296"/>
              <a:gd name="adj2" fmla="val 50000"/>
            </a:avLst>
          </a:prstGeom>
          <a:solidFill>
            <a:srgbClr val="848058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Análisis sistemático y objetivo de los programas, con el fin de determinar la pertinencia y el logro de sus objetivos y metas, su eficiencia y eficacia, y el uso de sus resultados.</a:t>
            </a:r>
          </a:p>
        </p:txBody>
      </p:sp>
    </p:spTree>
    <p:extLst>
      <p:ext uri="{BB962C8B-B14F-4D97-AF65-F5344CB8AC3E}">
        <p14:creationId xmlns:p14="http://schemas.microsoft.com/office/powerpoint/2010/main" val="3557465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013BE0AA-651A-4079-88CE-53D08DAA831B}"/>
              </a:ext>
            </a:extLst>
          </p:cNvPr>
          <p:cNvSpPr/>
          <p:nvPr/>
        </p:nvSpPr>
        <p:spPr>
          <a:xfrm>
            <a:off x="3519672" y="554210"/>
            <a:ext cx="866280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Ideas Centrales 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para el Análisis FODA</a:t>
            </a:r>
          </a:p>
        </p:txBody>
      </p:sp>
      <p:sp>
        <p:nvSpPr>
          <p:cNvPr id="74" name="12 Rectángulo">
            <a:extLst>
              <a:ext uri="{FF2B5EF4-FFF2-40B4-BE49-F238E27FC236}">
                <a16:creationId xmlns:a16="http://schemas.microsoft.com/office/drawing/2014/main" xmlns="" id="{EBC67DA6-C96B-4E05-B3DD-B4E78BF2E8BA}"/>
              </a:ext>
            </a:extLst>
          </p:cNvPr>
          <p:cNvSpPr/>
          <p:nvPr/>
        </p:nvSpPr>
        <p:spPr>
          <a:xfrm>
            <a:off x="3529196" y="0"/>
            <a:ext cx="866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 1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Análisis FODA </a:t>
            </a:r>
          </a:p>
        </p:txBody>
      </p:sp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xmlns="" id="{C5806BFB-0183-4EBD-A2A7-3B3EB3E4C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325128"/>
              </p:ext>
            </p:extLst>
          </p:nvPr>
        </p:nvGraphicFramePr>
        <p:xfrm>
          <a:off x="677925" y="981512"/>
          <a:ext cx="3903600" cy="5605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1099">
                  <a:extLst>
                    <a:ext uri="{9D8B030D-6E8A-4147-A177-3AD203B41FA5}">
                      <a16:colId xmlns:a16="http://schemas.microsoft.com/office/drawing/2014/main" xmlns="" val="365294663"/>
                    </a:ext>
                  </a:extLst>
                </a:gridCol>
                <a:gridCol w="2472501">
                  <a:extLst>
                    <a:ext uri="{9D8B030D-6E8A-4147-A177-3AD203B41FA5}">
                      <a16:colId xmlns:a16="http://schemas.microsoft.com/office/drawing/2014/main" xmlns="" val="3170281756"/>
                    </a:ext>
                  </a:extLst>
                </a:gridCol>
              </a:tblGrid>
              <a:tr h="572358"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b="1" u="sng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Sección</a:t>
                      </a:r>
                      <a:endParaRPr lang="es-MX" sz="2800" b="1" i="0" u="sng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b="1" u="sng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Categoría</a:t>
                      </a:r>
                      <a:endParaRPr lang="es-MX" sz="2800" b="1" i="0" u="sng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6174295"/>
                  </a:ext>
                </a:extLst>
              </a:tr>
              <a:tr h="719079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s-MX" sz="3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PbR – SED  </a:t>
                      </a:r>
                    </a:p>
                  </a:txBody>
                  <a:tcPr marL="8539" marR="8539" marT="8539" marB="0" vert="vert27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Marco </a:t>
                      </a:r>
                    </a:p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Jurídico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ctr"/>
                </a:tc>
                <a:extLst>
                  <a:ext uri="{0D108BD9-81ED-4DB2-BD59-A6C34878D82A}">
                    <a16:rowId xmlns:a16="http://schemas.microsoft.com/office/drawing/2014/main" xmlns="" val="1242325466"/>
                  </a:ext>
                </a:extLst>
              </a:tr>
              <a:tr h="719079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9" marR="8539" marT="8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Planeación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ctr"/>
                </a:tc>
                <a:extLst>
                  <a:ext uri="{0D108BD9-81ED-4DB2-BD59-A6C34878D82A}">
                    <a16:rowId xmlns:a16="http://schemas.microsoft.com/office/drawing/2014/main" xmlns="" val="680141019"/>
                  </a:ext>
                </a:extLst>
              </a:tr>
              <a:tr h="719079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9" marR="8539" marT="8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Programación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ctr"/>
                </a:tc>
                <a:extLst>
                  <a:ext uri="{0D108BD9-81ED-4DB2-BD59-A6C34878D82A}">
                    <a16:rowId xmlns:a16="http://schemas.microsoft.com/office/drawing/2014/main" xmlns="" val="3581250503"/>
                  </a:ext>
                </a:extLst>
              </a:tr>
              <a:tr h="719079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9" marR="8539" marT="8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Presupuestación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ctr"/>
                </a:tc>
                <a:extLst>
                  <a:ext uri="{0D108BD9-81ED-4DB2-BD59-A6C34878D82A}">
                    <a16:rowId xmlns:a16="http://schemas.microsoft.com/office/drawing/2014/main" xmlns="" val="555234533"/>
                  </a:ext>
                </a:extLst>
              </a:tr>
              <a:tr h="719079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9" marR="8539" marT="8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Ejercicio y </a:t>
                      </a:r>
                    </a:p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Control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ctr"/>
                </a:tc>
                <a:extLst>
                  <a:ext uri="{0D108BD9-81ED-4DB2-BD59-A6C34878D82A}">
                    <a16:rowId xmlns:a16="http://schemas.microsoft.com/office/drawing/2014/main" xmlns="" val="1551168597"/>
                  </a:ext>
                </a:extLst>
              </a:tr>
              <a:tr h="719079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9" marR="8539" marT="8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Seguimiento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ctr"/>
                </a:tc>
                <a:extLst>
                  <a:ext uri="{0D108BD9-81ED-4DB2-BD59-A6C34878D82A}">
                    <a16:rowId xmlns:a16="http://schemas.microsoft.com/office/drawing/2014/main" xmlns="" val="4065401950"/>
                  </a:ext>
                </a:extLst>
              </a:tr>
              <a:tr h="719079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39" marR="8539" marT="8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Evaluación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ctr"/>
                </a:tc>
                <a:extLst>
                  <a:ext uri="{0D108BD9-81ED-4DB2-BD59-A6C34878D82A}">
                    <a16:rowId xmlns:a16="http://schemas.microsoft.com/office/drawing/2014/main" xmlns="" val="1549636140"/>
                  </a:ext>
                </a:extLst>
              </a:tr>
            </a:tbl>
          </a:graphicData>
        </a:graphic>
      </p:graphicFrame>
      <p:sp>
        <p:nvSpPr>
          <p:cNvPr id="40" name="Flecha: a la derecha 39">
            <a:extLst>
              <a:ext uri="{FF2B5EF4-FFF2-40B4-BE49-F238E27FC236}">
                <a16:creationId xmlns:a16="http://schemas.microsoft.com/office/drawing/2014/main" xmlns="" id="{E810D111-1DC5-4304-9496-D8AC92CCC8C7}"/>
              </a:ext>
            </a:extLst>
          </p:cNvPr>
          <p:cNvSpPr/>
          <p:nvPr/>
        </p:nvSpPr>
        <p:spPr>
          <a:xfrm>
            <a:off x="4581526" y="1377162"/>
            <a:ext cx="7423116" cy="1103736"/>
          </a:xfrm>
          <a:prstGeom prst="rightArrow">
            <a:avLst>
              <a:gd name="adj1" fmla="val 56904"/>
              <a:gd name="adj2" fmla="val 49099"/>
            </a:avLst>
          </a:prstGeom>
          <a:solidFill>
            <a:srgbClr val="93A299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Modificaciones realizadas a la normatividad aplicable, para establecer un </a:t>
            </a: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marco jurídico que fortalezca el PbR-SED</a:t>
            </a: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xmlns="" id="{A4ECDB80-C8DE-4DEE-AABC-CF75AAAD3138}"/>
              </a:ext>
            </a:extLst>
          </p:cNvPr>
          <p:cNvSpPr/>
          <p:nvPr/>
        </p:nvSpPr>
        <p:spPr>
          <a:xfrm>
            <a:off x="4581526" y="2109984"/>
            <a:ext cx="7423116" cy="996363"/>
          </a:xfrm>
          <a:prstGeom prst="rightArrow">
            <a:avLst>
              <a:gd name="adj1" fmla="val 60197"/>
              <a:gd name="adj2" fmla="val 55098"/>
            </a:avLst>
          </a:prstGeom>
          <a:solidFill>
            <a:srgbClr val="77933C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Acciones realizadas para fortalecer o consolidar una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Planeación orientada a resultados, estratégica, operativa y participativa</a:t>
            </a: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sp>
        <p:nvSpPr>
          <p:cNvPr id="43" name="Flecha: a la derecha 42">
            <a:extLst>
              <a:ext uri="{FF2B5EF4-FFF2-40B4-BE49-F238E27FC236}">
                <a16:creationId xmlns:a16="http://schemas.microsoft.com/office/drawing/2014/main" xmlns="" id="{376A2AA2-C0D3-4AD8-9100-DAC4728B95CD}"/>
              </a:ext>
            </a:extLst>
          </p:cNvPr>
          <p:cNvSpPr/>
          <p:nvPr/>
        </p:nvSpPr>
        <p:spPr>
          <a:xfrm>
            <a:off x="4582469" y="2793072"/>
            <a:ext cx="7396889" cy="1051561"/>
          </a:xfrm>
          <a:prstGeom prst="rightArrow">
            <a:avLst>
              <a:gd name="adj1" fmla="val 66907"/>
              <a:gd name="adj2" fmla="val 51208"/>
            </a:avLst>
          </a:prstGeom>
          <a:solidFill>
            <a:srgbClr val="0F645C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Elementos que considera para la definición tanto de los programas presupuestarios a cargo de las dependencias y entidades, como de los recursos necesarios para cumplir sus objetivos.</a:t>
            </a:r>
          </a:p>
        </p:txBody>
      </p:sp>
      <p:sp>
        <p:nvSpPr>
          <p:cNvPr id="44" name="Flecha: a la derecha 43">
            <a:extLst>
              <a:ext uri="{FF2B5EF4-FFF2-40B4-BE49-F238E27FC236}">
                <a16:creationId xmlns:a16="http://schemas.microsoft.com/office/drawing/2014/main" xmlns="" id="{D920171E-4A30-4611-971A-14333F695E68}"/>
              </a:ext>
            </a:extLst>
          </p:cNvPr>
          <p:cNvSpPr/>
          <p:nvPr/>
        </p:nvSpPr>
        <p:spPr>
          <a:xfrm>
            <a:off x="4582588" y="3561245"/>
            <a:ext cx="7396891" cy="996363"/>
          </a:xfrm>
          <a:prstGeom prst="rightArrow">
            <a:avLst>
              <a:gd name="adj1" fmla="val 62746"/>
              <a:gd name="adj2" fmla="val 52550"/>
            </a:avLst>
          </a:prstGeom>
          <a:solidFill>
            <a:srgbClr val="564B3C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Registro y emisión de información financiera que contribuya a medir la eficacia, economía y eficiencia del gasto e ingresos públicos y la administración de la deuda pública.</a:t>
            </a:r>
          </a:p>
        </p:txBody>
      </p:sp>
      <p:sp>
        <p:nvSpPr>
          <p:cNvPr id="46" name="Flecha: a la derecha 45">
            <a:extLst>
              <a:ext uri="{FF2B5EF4-FFF2-40B4-BE49-F238E27FC236}">
                <a16:creationId xmlns:a16="http://schemas.microsoft.com/office/drawing/2014/main" xmlns="" id="{BA168D4A-5C9C-4D18-92E5-F55D5B7F9BAA}"/>
              </a:ext>
            </a:extLst>
          </p:cNvPr>
          <p:cNvSpPr/>
          <p:nvPr/>
        </p:nvSpPr>
        <p:spPr>
          <a:xfrm>
            <a:off x="4581526" y="4324316"/>
            <a:ext cx="7423116" cy="1014993"/>
          </a:xfrm>
          <a:prstGeom prst="rightArrow">
            <a:avLst>
              <a:gd name="adj1" fmla="val 70020"/>
              <a:gd name="adj2" fmla="val 52502"/>
            </a:avLst>
          </a:prstGeom>
          <a:solidFill>
            <a:srgbClr val="848058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Que el gasto no se ejerza de manera arbitraria, sino que esté orientado al logro de resultados, así como aquellas acciones orientadas a promover un ejercicio eficiente de los recursos.</a:t>
            </a:r>
          </a:p>
        </p:txBody>
      </p:sp>
      <p:sp>
        <p:nvSpPr>
          <p:cNvPr id="47" name="Flecha: a la derecha 46">
            <a:extLst>
              <a:ext uri="{FF2B5EF4-FFF2-40B4-BE49-F238E27FC236}">
                <a16:creationId xmlns:a16="http://schemas.microsoft.com/office/drawing/2014/main" xmlns="" id="{D855FC3D-56E6-4E1D-8520-9F426377E8DE}"/>
              </a:ext>
            </a:extLst>
          </p:cNvPr>
          <p:cNvSpPr/>
          <p:nvPr/>
        </p:nvSpPr>
        <p:spPr>
          <a:xfrm>
            <a:off x="4582647" y="5037291"/>
            <a:ext cx="7392520" cy="996363"/>
          </a:xfrm>
          <a:prstGeom prst="rightArrow">
            <a:avLst>
              <a:gd name="adj1" fmla="val 60197"/>
              <a:gd name="adj2" fmla="val 50000"/>
            </a:avLst>
          </a:prstGeom>
          <a:solidFill>
            <a:schemeClr val="accent6">
              <a:lumMod val="5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/>
            <a:r>
              <a:rPr lang="es-ES" sz="1400" dirty="0">
                <a:solidFill>
                  <a:schemeClr val="bg1"/>
                </a:solidFill>
              </a:rPr>
              <a:t>Generar información necesaria del avance en el cumplimiento de las metas de los indicadores y sobre el ejercicio de los recursos asignados.</a:t>
            </a:r>
          </a:p>
        </p:txBody>
      </p:sp>
      <p:sp>
        <p:nvSpPr>
          <p:cNvPr id="49" name="Flecha: a la derecha 48">
            <a:extLst>
              <a:ext uri="{FF2B5EF4-FFF2-40B4-BE49-F238E27FC236}">
                <a16:creationId xmlns:a16="http://schemas.microsoft.com/office/drawing/2014/main" xmlns="" id="{7C23B12E-A7AD-4421-96E6-823BFAA5997B}"/>
              </a:ext>
            </a:extLst>
          </p:cNvPr>
          <p:cNvSpPr/>
          <p:nvPr/>
        </p:nvSpPr>
        <p:spPr>
          <a:xfrm>
            <a:off x="4586609" y="5737565"/>
            <a:ext cx="7401258" cy="996364"/>
          </a:xfrm>
          <a:prstGeom prst="rightArrow">
            <a:avLst>
              <a:gd name="adj1" fmla="val 65296"/>
              <a:gd name="adj2" fmla="val 50000"/>
            </a:avLst>
          </a:prstGeom>
          <a:solidFill>
            <a:srgbClr val="848058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Mecanismos que permitan realizar un análisis sistemático y objetivo de los programas, con el fin de determinar la pertinencia y el logro de sus objetivos y metas, su eficiencia y eficacia, así como para promover el uso de sus resultados.</a:t>
            </a:r>
          </a:p>
        </p:txBody>
      </p:sp>
    </p:spTree>
    <p:extLst>
      <p:ext uri="{BB962C8B-B14F-4D97-AF65-F5344CB8AC3E}">
        <p14:creationId xmlns:p14="http://schemas.microsoft.com/office/powerpoint/2010/main" val="4183033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2A257DF8-BE78-464B-A146-0906D35C572B}"/>
              </a:ext>
            </a:extLst>
          </p:cNvPr>
          <p:cNvSpPr/>
          <p:nvPr/>
        </p:nvSpPr>
        <p:spPr>
          <a:xfrm>
            <a:off x="727357" y="5274837"/>
            <a:ext cx="424911" cy="976329"/>
          </a:xfrm>
          <a:prstGeom prst="rect">
            <a:avLst/>
          </a:prstGeom>
          <a:solidFill>
            <a:srgbClr val="564B3C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defTabSz="914400"/>
            <a:endParaRPr lang="es-MX" sz="1400" kern="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BCD32DA-572A-41D5-8C53-BF2FDABA6154}"/>
              </a:ext>
            </a:extLst>
          </p:cNvPr>
          <p:cNvSpPr/>
          <p:nvPr/>
        </p:nvSpPr>
        <p:spPr>
          <a:xfrm>
            <a:off x="731029" y="4197383"/>
            <a:ext cx="424911" cy="976329"/>
          </a:xfrm>
          <a:prstGeom prst="rect">
            <a:avLst/>
          </a:prstGeom>
          <a:solidFill>
            <a:srgbClr val="0F645C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defTabSz="914400"/>
            <a:endParaRPr lang="es-MX" sz="1400" kern="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D35E38D-20C3-492D-BE32-3D5C001B752C}"/>
              </a:ext>
            </a:extLst>
          </p:cNvPr>
          <p:cNvSpPr/>
          <p:nvPr/>
        </p:nvSpPr>
        <p:spPr>
          <a:xfrm>
            <a:off x="735106" y="3257466"/>
            <a:ext cx="424911" cy="871662"/>
          </a:xfrm>
          <a:prstGeom prst="rect">
            <a:avLst/>
          </a:prstGeom>
          <a:solidFill>
            <a:srgbClr val="77933C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defTabSz="914400"/>
            <a:endParaRPr lang="es-MX" sz="1400" kern="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1FB111D-C571-4BD2-B8D4-91F3ED919DA1}"/>
              </a:ext>
            </a:extLst>
          </p:cNvPr>
          <p:cNvSpPr/>
          <p:nvPr/>
        </p:nvSpPr>
        <p:spPr>
          <a:xfrm>
            <a:off x="731029" y="2225199"/>
            <a:ext cx="424911" cy="869144"/>
          </a:xfrm>
          <a:prstGeom prst="rect">
            <a:avLst/>
          </a:prstGeom>
          <a:solidFill>
            <a:srgbClr val="93A299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defTabSz="914400"/>
            <a:endParaRPr lang="es-MX" sz="1400" kern="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xmlns="" id="{E5391CC7-9DCF-4CDD-BCA5-729DC511528F}"/>
              </a:ext>
            </a:extLst>
          </p:cNvPr>
          <p:cNvSpPr/>
          <p:nvPr/>
        </p:nvSpPr>
        <p:spPr>
          <a:xfrm>
            <a:off x="4291518" y="2055627"/>
            <a:ext cx="7516536" cy="1208288"/>
          </a:xfrm>
          <a:prstGeom prst="rightArrow">
            <a:avLst>
              <a:gd name="adj1" fmla="val 72933"/>
              <a:gd name="adj2" fmla="val 49099"/>
            </a:avLst>
          </a:prstGeom>
          <a:solidFill>
            <a:srgbClr val="93A299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Impulsar un gobierno abierto, que fomente la rendición de cuentas y la transparencia respecto del uso y destino de los recursos públicos.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xmlns="" id="{DE00642B-8AAA-442B-99AA-D73609CDF0A3}"/>
              </a:ext>
            </a:extLst>
          </p:cNvPr>
          <p:cNvSpPr/>
          <p:nvPr/>
        </p:nvSpPr>
        <p:spPr>
          <a:xfrm>
            <a:off x="4278819" y="3028739"/>
            <a:ext cx="7516535" cy="1329117"/>
          </a:xfrm>
          <a:prstGeom prst="rightArrow">
            <a:avLst>
              <a:gd name="adj1" fmla="val 63377"/>
              <a:gd name="adj2" fmla="val 50000"/>
            </a:avLst>
          </a:prstGeom>
          <a:solidFill>
            <a:srgbClr val="77933C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Acciones realizadas para DNC en materia del PbR-SED, y para fortalecer las capacidades de los servidores públicos.</a:t>
            </a: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xmlns="" id="{F1E0FF9B-AD3E-4BB3-B421-D06AAE4A3C05}"/>
              </a:ext>
            </a:extLst>
          </p:cNvPr>
          <p:cNvSpPr/>
          <p:nvPr/>
        </p:nvSpPr>
        <p:spPr>
          <a:xfrm>
            <a:off x="4278818" y="4020990"/>
            <a:ext cx="7516534" cy="1329117"/>
          </a:xfrm>
          <a:prstGeom prst="rightArrow">
            <a:avLst>
              <a:gd name="adj1" fmla="val 72933"/>
              <a:gd name="adj2" fmla="val 50000"/>
            </a:avLst>
          </a:prstGeom>
          <a:solidFill>
            <a:srgbClr val="0F645C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Obtener las mejores condiciones en cuanto a precio, calidad, financiamiento, oportunidad y demás circunstancias pertinentes, de manera íntegra, participativa, transparente y con apego a la legalidad.</a:t>
            </a: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xmlns="" id="{6AD29109-1506-49A5-ACA8-9B0A75B9560F}"/>
              </a:ext>
            </a:extLst>
          </p:cNvPr>
          <p:cNvSpPr/>
          <p:nvPr/>
        </p:nvSpPr>
        <p:spPr>
          <a:xfrm>
            <a:off x="4278816" y="5098966"/>
            <a:ext cx="7516533" cy="1329117"/>
          </a:xfrm>
          <a:prstGeom prst="rightArrow">
            <a:avLst>
              <a:gd name="adj1" fmla="val 69110"/>
              <a:gd name="adj2" fmla="val 50000"/>
            </a:avLst>
          </a:prstGeom>
          <a:solidFill>
            <a:srgbClr val="564B3C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Servicio Civil de Carrera con elementos claros y transparentes para el reclutamiento, selección, contratación, evaluación del desempeño y promoción de los servidores públicos.</a:t>
            </a:r>
          </a:p>
        </p:txBody>
      </p:sp>
      <p:sp>
        <p:nvSpPr>
          <p:cNvPr id="74" name="12 Rectángulo">
            <a:extLst>
              <a:ext uri="{FF2B5EF4-FFF2-40B4-BE49-F238E27FC236}">
                <a16:creationId xmlns:a16="http://schemas.microsoft.com/office/drawing/2014/main" xmlns="" id="{EBC67DA6-C96B-4E05-B3DD-B4E78BF2E8BA}"/>
              </a:ext>
            </a:extLst>
          </p:cNvPr>
          <p:cNvSpPr/>
          <p:nvPr/>
        </p:nvSpPr>
        <p:spPr>
          <a:xfrm>
            <a:off x="3529196" y="0"/>
            <a:ext cx="866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 1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Análisis FODA 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xmlns="" id="{64FBA773-F780-4382-98EA-9575A30CD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61403"/>
              </p:ext>
            </p:extLst>
          </p:nvPr>
        </p:nvGraphicFramePr>
        <p:xfrm>
          <a:off x="972181" y="1290010"/>
          <a:ext cx="3373316" cy="5013780"/>
        </p:xfrm>
        <a:graphic>
          <a:graphicData uri="http://schemas.openxmlformats.org/drawingml/2006/table">
            <a:tbl>
              <a:tblPr/>
              <a:tblGrid>
                <a:gridCol w="3373316">
                  <a:extLst>
                    <a:ext uri="{9D8B030D-6E8A-4147-A177-3AD203B41FA5}">
                      <a16:colId xmlns:a16="http://schemas.microsoft.com/office/drawing/2014/main" xmlns="" val="365294663"/>
                    </a:ext>
                  </a:extLst>
                </a:gridCol>
              </a:tblGrid>
              <a:tr h="822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3200" b="1" u="sng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Sección</a:t>
                      </a:r>
                      <a:endParaRPr lang="es-MX" sz="3200" b="1" i="0" u="sng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6174295"/>
                  </a:ext>
                </a:extLst>
              </a:tr>
              <a:tr h="1076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2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Transparencia </a:t>
                      </a:r>
                      <a:endParaRPr lang="es-MX" sz="2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1139911"/>
                  </a:ext>
                </a:extLst>
              </a:tr>
              <a:tr h="9625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2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Capacitación</a:t>
                      </a:r>
                      <a:endParaRPr lang="es-MX" sz="2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5236802"/>
                  </a:ext>
                </a:extLst>
              </a:tr>
              <a:tr h="1076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2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Adquisiciones</a:t>
                      </a:r>
                      <a:endParaRPr lang="es-MX" sz="2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7422169"/>
                  </a:ext>
                </a:extLst>
              </a:tr>
              <a:tr h="1076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MX" sz="2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Recursos Humanos</a:t>
                      </a:r>
                      <a:endParaRPr lang="es-MX" sz="2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39" marR="8539" marT="853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0830055"/>
                  </a:ext>
                </a:extLst>
              </a:tr>
            </a:tbl>
          </a:graphicData>
        </a:graphic>
      </p:graphicFrame>
      <p:sp>
        <p:nvSpPr>
          <p:cNvPr id="9" name="12 Rectángulo">
            <a:extLst>
              <a:ext uri="{FF2B5EF4-FFF2-40B4-BE49-F238E27FC236}">
                <a16:creationId xmlns:a16="http://schemas.microsoft.com/office/drawing/2014/main" xmlns="" id="{CFAA4A52-E20A-40D2-AEE5-318F07C22699}"/>
              </a:ext>
            </a:extLst>
          </p:cNvPr>
          <p:cNvSpPr/>
          <p:nvPr/>
        </p:nvSpPr>
        <p:spPr>
          <a:xfrm>
            <a:off x="3519672" y="554210"/>
            <a:ext cx="866280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Ideas Centrales 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para el Análisis FODA</a:t>
            </a:r>
          </a:p>
        </p:txBody>
      </p:sp>
    </p:spTree>
    <p:extLst>
      <p:ext uri="{BB962C8B-B14F-4D97-AF65-F5344CB8AC3E}">
        <p14:creationId xmlns:p14="http://schemas.microsoft.com/office/powerpoint/2010/main" val="3878213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013BE0AA-651A-4079-88CE-53D08DAA831B}"/>
              </a:ext>
            </a:extLst>
          </p:cNvPr>
          <p:cNvSpPr/>
          <p:nvPr/>
        </p:nvSpPr>
        <p:spPr>
          <a:xfrm>
            <a:off x="3519672" y="554210"/>
            <a:ext cx="866280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Coordinación Operativa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4" name="12 Rectángulo">
            <a:extLst>
              <a:ext uri="{FF2B5EF4-FFF2-40B4-BE49-F238E27FC236}">
                <a16:creationId xmlns:a16="http://schemas.microsoft.com/office/drawing/2014/main" xmlns="" id="{EBC67DA6-C96B-4E05-B3DD-B4E78BF2E8BA}"/>
              </a:ext>
            </a:extLst>
          </p:cNvPr>
          <p:cNvSpPr/>
          <p:nvPr/>
        </p:nvSpPr>
        <p:spPr>
          <a:xfrm>
            <a:off x="3529196" y="0"/>
            <a:ext cx="866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 1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Análisis FODA </a:t>
            </a:r>
          </a:p>
        </p:txBody>
      </p:sp>
      <p:grpSp>
        <p:nvGrpSpPr>
          <p:cNvPr id="112" name="44 Grupo">
            <a:extLst>
              <a:ext uri="{FF2B5EF4-FFF2-40B4-BE49-F238E27FC236}">
                <a16:creationId xmlns:a16="http://schemas.microsoft.com/office/drawing/2014/main" xmlns="" id="{37F5B4F9-92AD-4DD2-95BC-1971108B9936}"/>
              </a:ext>
            </a:extLst>
          </p:cNvPr>
          <p:cNvGrpSpPr/>
          <p:nvPr/>
        </p:nvGrpSpPr>
        <p:grpSpPr>
          <a:xfrm>
            <a:off x="690795" y="1325932"/>
            <a:ext cx="11224984" cy="1253742"/>
            <a:chOff x="115158" y="827386"/>
            <a:chExt cx="6073592" cy="926898"/>
          </a:xfrm>
        </p:grpSpPr>
        <p:sp>
          <p:nvSpPr>
            <p:cNvPr id="114" name="2 Rectángulo">
              <a:extLst>
                <a:ext uri="{FF2B5EF4-FFF2-40B4-BE49-F238E27FC236}">
                  <a16:creationId xmlns:a16="http://schemas.microsoft.com/office/drawing/2014/main" xmlns="" id="{F015A0B3-44F5-4AD8-880A-B4AD4C092F92}"/>
                </a:ext>
              </a:extLst>
            </p:cNvPr>
            <p:cNvSpPr/>
            <p:nvPr/>
          </p:nvSpPr>
          <p:spPr>
            <a:xfrm rot="16200000">
              <a:off x="2755972" y="-1678494"/>
              <a:ext cx="791964" cy="607359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Enlace</a:t>
              </a:r>
              <a:r>
                <a:rPr kumimoji="0" lang="es-MX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113" name="1 CuadroTexto">
              <a:extLst>
                <a:ext uri="{FF2B5EF4-FFF2-40B4-BE49-F238E27FC236}">
                  <a16:creationId xmlns:a16="http://schemas.microsoft.com/office/drawing/2014/main" xmlns="" id="{AE08B1F6-4E64-4F04-8D87-8D884B7E0A96}"/>
                </a:ext>
              </a:extLst>
            </p:cNvPr>
            <p:cNvSpPr txBox="1"/>
            <p:nvPr/>
          </p:nvSpPr>
          <p:spPr>
            <a:xfrm>
              <a:off x="399679" y="828875"/>
              <a:ext cx="2831136" cy="2275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kern="0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defRPr>
              </a:lvl1pPr>
            </a:lstStyle>
            <a:p>
              <a:r>
                <a:rPr lang="es-MX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Institucional</a:t>
              </a:r>
            </a:p>
          </p:txBody>
        </p:sp>
        <p:sp>
          <p:nvSpPr>
            <p:cNvPr id="115" name="3 Rectángulo">
              <a:extLst>
                <a:ext uri="{FF2B5EF4-FFF2-40B4-BE49-F238E27FC236}">
                  <a16:creationId xmlns:a16="http://schemas.microsoft.com/office/drawing/2014/main" xmlns="" id="{71244B20-B2EA-4BE7-8908-538BF9E032F8}"/>
                </a:ext>
              </a:extLst>
            </p:cNvPr>
            <p:cNvSpPr/>
            <p:nvPr/>
          </p:nvSpPr>
          <p:spPr>
            <a:xfrm>
              <a:off x="399679" y="1134112"/>
              <a:ext cx="2831136" cy="6201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i="0" u="none" strike="noStrike" kern="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Coordinar la integración y consolidación del 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800" i="0" u="none" strike="noStrike" kern="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FODA 2019</a:t>
              </a:r>
            </a:p>
          </p:txBody>
        </p:sp>
        <p:sp>
          <p:nvSpPr>
            <p:cNvPr id="116" name="7 Rectángulo">
              <a:extLst>
                <a:ext uri="{FF2B5EF4-FFF2-40B4-BE49-F238E27FC236}">
                  <a16:creationId xmlns:a16="http://schemas.microsoft.com/office/drawing/2014/main" xmlns="" id="{723899FE-DC3F-4478-8ADD-C5EC0F541294}"/>
                </a:ext>
              </a:extLst>
            </p:cNvPr>
            <p:cNvSpPr/>
            <p:nvPr/>
          </p:nvSpPr>
          <p:spPr>
            <a:xfrm>
              <a:off x="3296759" y="1134111"/>
              <a:ext cx="2831136" cy="6201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i="0" u="none" strike="noStrike" kern="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Responsable de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800" i="0" u="none" strike="noStrike" kern="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Sección-Categoría</a:t>
              </a:r>
            </a:p>
          </p:txBody>
        </p:sp>
        <p:sp>
          <p:nvSpPr>
            <p:cNvPr id="117" name="10 CuadroTexto">
              <a:extLst>
                <a:ext uri="{FF2B5EF4-FFF2-40B4-BE49-F238E27FC236}">
                  <a16:creationId xmlns:a16="http://schemas.microsoft.com/office/drawing/2014/main" xmlns="" id="{F4DA71C5-BECC-437D-9E3A-D0CD84B4EABE}"/>
                </a:ext>
              </a:extLst>
            </p:cNvPr>
            <p:cNvSpPr txBox="1"/>
            <p:nvPr/>
          </p:nvSpPr>
          <p:spPr>
            <a:xfrm>
              <a:off x="3296759" y="827386"/>
              <a:ext cx="2831136" cy="2275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s-ES"/>
              </a:defPPr>
              <a:lvl1pPr algn="ctr">
                <a:defRPr sz="2000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</a:rPr>
                <a:t>Operativo y Área</a:t>
              </a:r>
            </a:p>
          </p:txBody>
        </p:sp>
      </p:grpSp>
      <p:grpSp>
        <p:nvGrpSpPr>
          <p:cNvPr id="118" name="45 Grupo">
            <a:extLst>
              <a:ext uri="{FF2B5EF4-FFF2-40B4-BE49-F238E27FC236}">
                <a16:creationId xmlns:a16="http://schemas.microsoft.com/office/drawing/2014/main" xmlns="" id="{A6D953E0-1661-4559-B62C-1F67A330BBB1}"/>
              </a:ext>
            </a:extLst>
          </p:cNvPr>
          <p:cNvGrpSpPr/>
          <p:nvPr/>
        </p:nvGrpSpPr>
        <p:grpSpPr>
          <a:xfrm>
            <a:off x="690740" y="2749994"/>
            <a:ext cx="11224987" cy="1490232"/>
            <a:chOff x="113649" y="1973624"/>
            <a:chExt cx="6075088" cy="1119950"/>
          </a:xfrm>
        </p:grpSpPr>
        <p:sp>
          <p:nvSpPr>
            <p:cNvPr id="119" name="14 Rectángulo">
              <a:extLst>
                <a:ext uri="{FF2B5EF4-FFF2-40B4-BE49-F238E27FC236}">
                  <a16:creationId xmlns:a16="http://schemas.microsoft.com/office/drawing/2014/main" xmlns="" id="{91ECC62E-4893-4ECB-83ED-2E1785350C3A}"/>
                </a:ext>
              </a:extLst>
            </p:cNvPr>
            <p:cNvSpPr/>
            <p:nvPr/>
          </p:nvSpPr>
          <p:spPr>
            <a:xfrm rot="16200000">
              <a:off x="2591218" y="-503945"/>
              <a:ext cx="1119949" cy="60750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 defTabSz="914400"/>
              <a:r>
                <a:rPr lang="es-MX" sz="2000" b="1" kern="0" dirty="0">
                  <a:solidFill>
                    <a:prstClr val="black"/>
                  </a:solidFill>
                </a:rPr>
                <a:t>Funciones </a:t>
              </a:r>
            </a:p>
          </p:txBody>
        </p:sp>
        <p:sp>
          <p:nvSpPr>
            <p:cNvPr id="120" name="15 Rectángulo">
              <a:extLst>
                <a:ext uri="{FF2B5EF4-FFF2-40B4-BE49-F238E27FC236}">
                  <a16:creationId xmlns:a16="http://schemas.microsoft.com/office/drawing/2014/main" xmlns="" id="{AB924A1B-3974-4818-AC11-19FA54336632}"/>
                </a:ext>
              </a:extLst>
            </p:cNvPr>
            <p:cNvSpPr/>
            <p:nvPr/>
          </p:nvSpPr>
          <p:spPr>
            <a:xfrm>
              <a:off x="399679" y="1973625"/>
              <a:ext cx="2831136" cy="111994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355600" marR="0" lvl="0" indent="-177800" algn="just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Entrega de Matrices a los Enlaces Operativos y por área.</a:t>
              </a:r>
            </a:p>
            <a:p>
              <a:pPr marL="355600" marR="0" lvl="0" indent="-177800" algn="just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Realización de las Mesas de Trabajo.</a:t>
              </a:r>
            </a:p>
            <a:p>
              <a:pPr marL="355600" marR="0" lvl="0" indent="-177800" algn="just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Consolidación de la Matriz y registro en el Aplicativo de la SHCP.</a:t>
              </a:r>
              <a:endPara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1" name="16 Rectángulo">
              <a:extLst>
                <a:ext uri="{FF2B5EF4-FFF2-40B4-BE49-F238E27FC236}">
                  <a16:creationId xmlns:a16="http://schemas.microsoft.com/office/drawing/2014/main" xmlns="" id="{FE6E752A-BB5C-4C41-A7C2-A60542451E33}"/>
                </a:ext>
              </a:extLst>
            </p:cNvPr>
            <p:cNvSpPr/>
            <p:nvPr/>
          </p:nvSpPr>
          <p:spPr>
            <a:xfrm>
              <a:off x="3296759" y="1973624"/>
              <a:ext cx="2831136" cy="111994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36000" tIns="0" rIns="0" bIns="0" rtlCol="0" anchor="ctr"/>
            <a:lstStyle/>
            <a:p>
              <a:pPr marL="355600" marR="0" lvl="0" indent="-177800" algn="just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Argumentación, desarrollo y captura de la Matriz (5 FODAS).</a:t>
              </a:r>
            </a:p>
            <a:p>
              <a:pPr marL="355600" marR="0" lvl="0" indent="-177800" algn="just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Entrega de la Matriz.</a:t>
              </a:r>
            </a:p>
            <a:p>
              <a:pPr marL="355600" marR="0" lvl="0" indent="-177800" algn="just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Participación en la Mesa de Trabajo.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E896DC75-3763-45C6-BE3C-679A2A9645D4}"/>
              </a:ext>
            </a:extLst>
          </p:cNvPr>
          <p:cNvGrpSpPr/>
          <p:nvPr/>
        </p:nvGrpSpPr>
        <p:grpSpPr>
          <a:xfrm>
            <a:off x="690738" y="4363492"/>
            <a:ext cx="11224989" cy="2442184"/>
            <a:chOff x="690738" y="4363492"/>
            <a:chExt cx="11224989" cy="2442184"/>
          </a:xfrm>
        </p:grpSpPr>
        <p:sp>
          <p:nvSpPr>
            <p:cNvPr id="236" name="68 Rectángulo">
              <a:extLst>
                <a:ext uri="{FF2B5EF4-FFF2-40B4-BE49-F238E27FC236}">
                  <a16:creationId xmlns:a16="http://schemas.microsoft.com/office/drawing/2014/main" xmlns="" id="{D538DB49-1BBF-4EB8-B78F-DD8D140A79BC}"/>
                </a:ext>
              </a:extLst>
            </p:cNvPr>
            <p:cNvSpPr/>
            <p:nvPr/>
          </p:nvSpPr>
          <p:spPr>
            <a:xfrm>
              <a:off x="4091722" y="6063593"/>
              <a:ext cx="2607123" cy="485177"/>
            </a:xfrm>
            <a:prstGeom prst="rect">
              <a:avLst/>
            </a:prstGeom>
            <a:solidFill>
              <a:sysClr val="windowText" lastClr="000000">
                <a:lumMod val="50000"/>
              </a:sysClr>
            </a:solidFill>
            <a:ln w="12700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66 Rectángulo">
              <a:extLst>
                <a:ext uri="{FF2B5EF4-FFF2-40B4-BE49-F238E27FC236}">
                  <a16:creationId xmlns:a16="http://schemas.microsoft.com/office/drawing/2014/main" xmlns="" id="{B594451E-46B1-46C2-8556-A0B25BE955E2}"/>
                </a:ext>
              </a:extLst>
            </p:cNvPr>
            <p:cNvSpPr/>
            <p:nvPr/>
          </p:nvSpPr>
          <p:spPr>
            <a:xfrm>
              <a:off x="9150717" y="6119136"/>
              <a:ext cx="2607122" cy="485177"/>
            </a:xfrm>
            <a:prstGeom prst="rect">
              <a:avLst/>
            </a:prstGeom>
            <a:solidFill>
              <a:sysClr val="windowText" lastClr="000000">
                <a:lumMod val="50000"/>
              </a:sysClr>
            </a:solidFill>
            <a:ln w="12700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0" name="46 Grupo">
              <a:extLst>
                <a:ext uri="{FF2B5EF4-FFF2-40B4-BE49-F238E27FC236}">
                  <a16:creationId xmlns:a16="http://schemas.microsoft.com/office/drawing/2014/main" xmlns="" id="{7D4A3331-4E9C-4374-8376-F2FABD148F16}"/>
                </a:ext>
              </a:extLst>
            </p:cNvPr>
            <p:cNvGrpSpPr/>
            <p:nvPr/>
          </p:nvGrpSpPr>
          <p:grpSpPr>
            <a:xfrm>
              <a:off x="690738" y="4363492"/>
              <a:ext cx="11224989" cy="2442184"/>
              <a:chOff x="80826" y="3108336"/>
              <a:chExt cx="8715339" cy="1738602"/>
            </a:xfrm>
          </p:grpSpPr>
          <p:cxnSp>
            <p:nvCxnSpPr>
              <p:cNvPr id="246" name="28 Conector recto">
                <a:extLst>
                  <a:ext uri="{FF2B5EF4-FFF2-40B4-BE49-F238E27FC236}">
                    <a16:creationId xmlns:a16="http://schemas.microsoft.com/office/drawing/2014/main" xmlns="" id="{DFB15C79-5149-425B-8A50-011881D84AF8}"/>
                  </a:ext>
                </a:extLst>
              </p:cNvPr>
              <p:cNvCxnSpPr>
                <a:cxnSpLocks/>
                <a:endCxn id="249" idx="4"/>
              </p:cNvCxnSpPr>
              <p:nvPr/>
            </p:nvCxnSpPr>
            <p:spPr>
              <a:xfrm flipV="1">
                <a:off x="6822419" y="3909658"/>
                <a:ext cx="0" cy="193720"/>
              </a:xfrm>
              <a:prstGeom prst="line">
                <a:avLst/>
              </a:prstGeom>
              <a:noFill/>
              <a:ln w="76200" cap="flat" cmpd="sng" algn="ctr">
                <a:solidFill>
                  <a:srgbClr val="93A299"/>
                </a:solidFill>
                <a:prstDash val="solid"/>
              </a:ln>
              <a:effectLst/>
            </p:spPr>
          </p:cxnSp>
          <p:sp>
            <p:nvSpPr>
              <p:cNvPr id="247" name="18 Rectángulo">
                <a:extLst>
                  <a:ext uri="{FF2B5EF4-FFF2-40B4-BE49-F238E27FC236}">
                    <a16:creationId xmlns:a16="http://schemas.microsoft.com/office/drawing/2014/main" xmlns="" id="{7E259970-0854-4060-B291-E887C4405115}"/>
                  </a:ext>
                </a:extLst>
              </p:cNvPr>
              <p:cNvSpPr/>
              <p:nvPr/>
            </p:nvSpPr>
            <p:spPr>
              <a:xfrm rot="16200000">
                <a:off x="3715439" y="-295080"/>
                <a:ext cx="1446114" cy="871533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Proceso</a:t>
                </a:r>
              </a:p>
            </p:txBody>
          </p:sp>
          <p:cxnSp>
            <p:nvCxnSpPr>
              <p:cNvPr id="253" name="25 Conector recto">
                <a:extLst>
                  <a:ext uri="{FF2B5EF4-FFF2-40B4-BE49-F238E27FC236}">
                    <a16:creationId xmlns:a16="http://schemas.microsoft.com/office/drawing/2014/main" xmlns="" id="{171AC8F1-E5BD-4A7E-AFE8-6B431BC048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47936" y="3804659"/>
                <a:ext cx="4288477" cy="5657"/>
              </a:xfrm>
              <a:prstGeom prst="line">
                <a:avLst/>
              </a:prstGeom>
              <a:noFill/>
              <a:ln w="76200" cap="flat" cmpd="sng" algn="ctr">
                <a:solidFill>
                  <a:srgbClr val="93A299"/>
                </a:solidFill>
                <a:prstDash val="solid"/>
              </a:ln>
              <a:effectLst/>
            </p:spPr>
          </p:cxnSp>
          <p:cxnSp>
            <p:nvCxnSpPr>
              <p:cNvPr id="255" name="34 Conector recto">
                <a:extLst>
                  <a:ext uri="{FF2B5EF4-FFF2-40B4-BE49-F238E27FC236}">
                    <a16:creationId xmlns:a16="http://schemas.microsoft.com/office/drawing/2014/main" xmlns="" id="{2D901524-F93D-4376-AA64-C706494713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7208" y="4103378"/>
                <a:ext cx="4349206" cy="29606"/>
              </a:xfrm>
              <a:prstGeom prst="line">
                <a:avLst/>
              </a:prstGeom>
              <a:noFill/>
              <a:ln w="76200" cap="flat" cmpd="sng" algn="ctr">
                <a:solidFill>
                  <a:srgbClr val="93A299"/>
                </a:solidFill>
                <a:prstDash val="solid"/>
              </a:ln>
              <a:effectLst/>
            </p:spPr>
          </p:cxnSp>
          <p:sp>
            <p:nvSpPr>
              <p:cNvPr id="256" name="38 Rectángulo">
                <a:extLst>
                  <a:ext uri="{FF2B5EF4-FFF2-40B4-BE49-F238E27FC236}">
                    <a16:creationId xmlns:a16="http://schemas.microsoft.com/office/drawing/2014/main" xmlns="" id="{DEC84BDD-48EC-4B7C-A351-843EAAD8233B}"/>
                  </a:ext>
                </a:extLst>
              </p:cNvPr>
              <p:cNvSpPr/>
              <p:nvPr/>
            </p:nvSpPr>
            <p:spPr>
              <a:xfrm>
                <a:off x="1526443" y="3108336"/>
                <a:ext cx="1964039" cy="525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Organiza y entrega información de las SECCIONES-CATEGORÍAS</a:t>
                </a:r>
              </a:p>
            </p:txBody>
          </p:sp>
          <p:sp>
            <p:nvSpPr>
              <p:cNvPr id="257" name="40 Rectángulo">
                <a:extLst>
                  <a:ext uri="{FF2B5EF4-FFF2-40B4-BE49-F238E27FC236}">
                    <a16:creationId xmlns:a16="http://schemas.microsoft.com/office/drawing/2014/main" xmlns="" id="{BED15169-154F-42DE-9AF7-33AB661FCE28}"/>
                  </a:ext>
                </a:extLst>
              </p:cNvPr>
              <p:cNvSpPr/>
              <p:nvPr/>
            </p:nvSpPr>
            <p:spPr>
              <a:xfrm>
                <a:off x="5838430" y="3108336"/>
                <a:ext cx="1964039" cy="5196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Desarrolla respuestas e integra la Matriz</a:t>
                </a:r>
              </a:p>
            </p:txBody>
          </p:sp>
          <p:sp>
            <p:nvSpPr>
              <p:cNvPr id="258" name="42 Rectángulo">
                <a:extLst>
                  <a:ext uri="{FF2B5EF4-FFF2-40B4-BE49-F238E27FC236}">
                    <a16:creationId xmlns:a16="http://schemas.microsoft.com/office/drawing/2014/main" xmlns="" id="{82DB4EBD-DFDC-4B53-948A-6A2A01EAB18D}"/>
                  </a:ext>
                </a:extLst>
              </p:cNvPr>
              <p:cNvSpPr/>
              <p:nvPr/>
            </p:nvSpPr>
            <p:spPr>
              <a:xfrm>
                <a:off x="5809492" y="4301256"/>
                <a:ext cx="1964038" cy="5456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Envía </a:t>
                </a:r>
                <a:r>
                  <a:rPr lang="es-MX" sz="1600" kern="0" dirty="0">
                    <a:solidFill>
                      <a:prstClr val="black"/>
                    </a:solidFill>
                    <a:latin typeface="Calibri" panose="020F0502020204030204"/>
                  </a:rPr>
                  <a:t>la </a:t>
                </a:r>
                <a:r>
                  <a:rPr kumimoji="0" lang="es-MX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Matriz a Enlace Institucional</a:t>
                </a:r>
              </a:p>
            </p:txBody>
          </p:sp>
          <p:sp>
            <p:nvSpPr>
              <p:cNvPr id="259" name="43 Rectángulo">
                <a:extLst>
                  <a:ext uri="{FF2B5EF4-FFF2-40B4-BE49-F238E27FC236}">
                    <a16:creationId xmlns:a16="http://schemas.microsoft.com/office/drawing/2014/main" xmlns="" id="{D3E00CEB-A47B-41DA-BAD5-DBC1A1A6E7C6}"/>
                  </a:ext>
                </a:extLst>
              </p:cNvPr>
              <p:cNvSpPr/>
              <p:nvPr/>
            </p:nvSpPr>
            <p:spPr>
              <a:xfrm>
                <a:off x="3613082" y="4309289"/>
                <a:ext cx="1964038" cy="5314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Revisa Matriz y convoca a Mesa de Trabajo </a:t>
                </a:r>
              </a:p>
            </p:txBody>
          </p:sp>
          <p:sp>
            <p:nvSpPr>
              <p:cNvPr id="249" name="20 Elipse">
                <a:extLst>
                  <a:ext uri="{FF2B5EF4-FFF2-40B4-BE49-F238E27FC236}">
                    <a16:creationId xmlns:a16="http://schemas.microsoft.com/office/drawing/2014/main" xmlns="" id="{0E98D0E1-E741-43E8-986D-10B171A5A076}"/>
                  </a:ext>
                </a:extLst>
              </p:cNvPr>
              <p:cNvSpPr/>
              <p:nvPr/>
            </p:nvSpPr>
            <p:spPr>
              <a:xfrm>
                <a:off x="6698506" y="3678920"/>
                <a:ext cx="247828" cy="230737"/>
              </a:xfrm>
              <a:prstGeom prst="ellipse">
                <a:avLst/>
              </a:prstGeom>
              <a:solidFill>
                <a:srgbClr val="848058">
                  <a:lumMod val="75000"/>
                </a:srgbClr>
              </a:solidFill>
              <a:ln w="12700" cap="flat" cmpd="sng" algn="ctr">
                <a:noFill/>
                <a:prstDash val="solid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23 Elipse">
                <a:extLst>
                  <a:ext uri="{FF2B5EF4-FFF2-40B4-BE49-F238E27FC236}">
                    <a16:creationId xmlns:a16="http://schemas.microsoft.com/office/drawing/2014/main" xmlns="" id="{8172E8BA-9270-4F3C-AE94-B2881833BA2D}"/>
                  </a:ext>
                </a:extLst>
              </p:cNvPr>
              <p:cNvSpPr/>
              <p:nvPr/>
            </p:nvSpPr>
            <p:spPr>
              <a:xfrm>
                <a:off x="2377433" y="4013437"/>
                <a:ext cx="247828" cy="23073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5 Elipse">
                <a:extLst>
                  <a:ext uri="{FF2B5EF4-FFF2-40B4-BE49-F238E27FC236}">
                    <a16:creationId xmlns:a16="http://schemas.microsoft.com/office/drawing/2014/main" xmlns="" id="{F99C985C-C462-495C-B9AC-EC532EC517AB}"/>
                  </a:ext>
                </a:extLst>
              </p:cNvPr>
              <p:cNvSpPr/>
              <p:nvPr/>
            </p:nvSpPr>
            <p:spPr>
              <a:xfrm>
                <a:off x="2381841" y="3694946"/>
                <a:ext cx="247828" cy="230737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21 Elipse">
                <a:extLst>
                  <a:ext uri="{FF2B5EF4-FFF2-40B4-BE49-F238E27FC236}">
                    <a16:creationId xmlns:a16="http://schemas.microsoft.com/office/drawing/2014/main" xmlns="" id="{AE0C4624-8AA9-4599-B8B5-8FBC0C504A24}"/>
                  </a:ext>
                </a:extLst>
              </p:cNvPr>
              <p:cNvSpPr/>
              <p:nvPr/>
            </p:nvSpPr>
            <p:spPr>
              <a:xfrm>
                <a:off x="6708146" y="3984982"/>
                <a:ext cx="247828" cy="230737"/>
              </a:xfrm>
              <a:prstGeom prst="ellipse">
                <a:avLst/>
              </a:prstGeom>
              <a:solidFill>
                <a:srgbClr val="848058">
                  <a:lumMod val="75000"/>
                </a:srgbClr>
              </a:solidFill>
              <a:ln w="12700" cap="flat" cmpd="sng" algn="ctr">
                <a:noFill/>
                <a:prstDash val="solid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42" name="52 Conector recto">
              <a:extLst>
                <a:ext uri="{FF2B5EF4-FFF2-40B4-BE49-F238E27FC236}">
                  <a16:creationId xmlns:a16="http://schemas.microsoft.com/office/drawing/2014/main" xmlns="" id="{CF9EB0B6-24D0-48A2-94B6-EEF51C59783A}"/>
                </a:ext>
              </a:extLst>
            </p:cNvPr>
            <p:cNvCxnSpPr/>
            <p:nvPr/>
          </p:nvCxnSpPr>
          <p:spPr>
            <a:xfrm flipH="1">
              <a:off x="9379170" y="5093455"/>
              <a:ext cx="3492" cy="248150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tailEnd type="oval"/>
            </a:ln>
            <a:effectLst/>
          </p:spPr>
        </p:cxnSp>
        <p:cxnSp>
          <p:nvCxnSpPr>
            <p:cNvPr id="243" name="53 Conector recto">
              <a:extLst>
                <a:ext uri="{FF2B5EF4-FFF2-40B4-BE49-F238E27FC236}">
                  <a16:creationId xmlns:a16="http://schemas.microsoft.com/office/drawing/2014/main" xmlns="" id="{D583F941-A188-4A77-BB15-92A7D67DCCB4}"/>
                </a:ext>
              </a:extLst>
            </p:cNvPr>
            <p:cNvCxnSpPr/>
            <p:nvPr/>
          </p:nvCxnSpPr>
          <p:spPr>
            <a:xfrm flipH="1" flipV="1">
              <a:off x="9387990" y="5760301"/>
              <a:ext cx="1" cy="272115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tailEnd type="oval"/>
            </a:ln>
            <a:effectLst/>
          </p:spPr>
        </p:cxnSp>
        <p:cxnSp>
          <p:nvCxnSpPr>
            <p:cNvPr id="241" name="48 Conector recto">
              <a:extLst>
                <a:ext uri="{FF2B5EF4-FFF2-40B4-BE49-F238E27FC236}">
                  <a16:creationId xmlns:a16="http://schemas.microsoft.com/office/drawing/2014/main" xmlns="" id="{ED22E3B6-B6DB-42E6-925A-74FC2DC54499}"/>
                </a:ext>
              </a:extLst>
            </p:cNvPr>
            <p:cNvCxnSpPr>
              <a:cxnSpLocks/>
              <a:stCxn id="256" idx="2"/>
            </p:cNvCxnSpPr>
            <p:nvPr/>
          </p:nvCxnSpPr>
          <p:spPr>
            <a:xfrm flipH="1">
              <a:off x="3813944" y="5101400"/>
              <a:ext cx="3488" cy="24814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oval"/>
            </a:ln>
            <a:effectLst/>
          </p:spPr>
        </p:cxnSp>
        <p:sp>
          <p:nvSpPr>
            <p:cNvPr id="263" name="43 Rectángulo">
              <a:extLst>
                <a:ext uri="{FF2B5EF4-FFF2-40B4-BE49-F238E27FC236}">
                  <a16:creationId xmlns:a16="http://schemas.microsoft.com/office/drawing/2014/main" xmlns="" id="{77A0884E-0F8C-4F4F-ACCB-52C66ADBC424}"/>
                </a:ext>
              </a:extLst>
            </p:cNvPr>
            <p:cNvSpPr/>
            <p:nvPr/>
          </p:nvSpPr>
          <p:spPr>
            <a:xfrm>
              <a:off x="2642248" y="6059117"/>
              <a:ext cx="2342193" cy="74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Integra y registra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Matriz Final</a:t>
              </a:r>
            </a:p>
          </p:txBody>
        </p:sp>
        <p:sp>
          <p:nvSpPr>
            <p:cNvPr id="260" name="23 Elipse">
              <a:extLst>
                <a:ext uri="{FF2B5EF4-FFF2-40B4-BE49-F238E27FC236}">
                  <a16:creationId xmlns:a16="http://schemas.microsoft.com/office/drawing/2014/main" xmlns="" id="{DFB43E05-415B-46E1-B606-AF011115E209}"/>
                </a:ext>
              </a:extLst>
            </p:cNvPr>
            <p:cNvSpPr/>
            <p:nvPr/>
          </p:nvSpPr>
          <p:spPr>
            <a:xfrm>
              <a:off x="6337952" y="5635456"/>
              <a:ext cx="316783" cy="324113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6" name="57 Conector recto">
              <a:extLst>
                <a:ext uri="{FF2B5EF4-FFF2-40B4-BE49-F238E27FC236}">
                  <a16:creationId xmlns:a16="http://schemas.microsoft.com/office/drawing/2014/main" xmlns="" id="{68969AD1-55A3-47BE-AC27-C70A20029E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9175" y="5796928"/>
              <a:ext cx="4167" cy="260536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57 Conector recto">
              <a:extLst>
                <a:ext uri="{FF2B5EF4-FFF2-40B4-BE49-F238E27FC236}">
                  <a16:creationId xmlns:a16="http://schemas.microsoft.com/office/drawing/2014/main" xmlns="" id="{30D12959-EC40-4F4F-890D-6D38F9CBF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2472" y="5810752"/>
              <a:ext cx="0" cy="25649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715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12 Rectángulo">
            <a:extLst>
              <a:ext uri="{FF2B5EF4-FFF2-40B4-BE49-F238E27FC236}">
                <a16:creationId xmlns:a16="http://schemas.microsoft.com/office/drawing/2014/main" xmlns="" id="{96E03409-6C45-46C4-AC45-2046D5D3D23A}"/>
              </a:ext>
            </a:extLst>
          </p:cNvPr>
          <p:cNvSpPr/>
          <p:nvPr/>
        </p:nvSpPr>
        <p:spPr>
          <a:xfrm>
            <a:off x="2938647" y="466725"/>
            <a:ext cx="9253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Calendario de Ejecución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1" name="1 CuadroTexto">
            <a:extLst>
              <a:ext uri="{FF2B5EF4-FFF2-40B4-BE49-F238E27FC236}">
                <a16:creationId xmlns:a16="http://schemas.microsoft.com/office/drawing/2014/main" xmlns="" id="{C2F4BB6B-3F93-479B-BA9F-5F0EBA0866C2}"/>
              </a:ext>
            </a:extLst>
          </p:cNvPr>
          <p:cNvSpPr txBox="1"/>
          <p:nvPr/>
        </p:nvSpPr>
        <p:spPr>
          <a:xfrm rot="16200000">
            <a:off x="-1681839" y="3371312"/>
            <a:ext cx="5682492" cy="11144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MX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viernes 22 de febrero al </a:t>
            </a:r>
          </a:p>
          <a:p>
            <a:pPr algn="ctr"/>
            <a:r>
              <a:rPr lang="es-MX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lunes 11 de marzo</a:t>
            </a:r>
          </a:p>
        </p:txBody>
      </p:sp>
      <p:sp>
        <p:nvSpPr>
          <p:cNvPr id="73" name="12 Rectángulo">
            <a:extLst>
              <a:ext uri="{FF2B5EF4-FFF2-40B4-BE49-F238E27FC236}">
                <a16:creationId xmlns:a16="http://schemas.microsoft.com/office/drawing/2014/main" xmlns="" id="{4AD62C80-F345-4DF8-AE1C-8A4077C839B7}"/>
              </a:ext>
            </a:extLst>
          </p:cNvPr>
          <p:cNvSpPr/>
          <p:nvPr/>
        </p:nvSpPr>
        <p:spPr>
          <a:xfrm>
            <a:off x="3529196" y="0"/>
            <a:ext cx="866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 1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Análisis FODA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30" t="590"/>
          <a:stretch/>
        </p:blipFill>
        <p:spPr>
          <a:xfrm>
            <a:off x="1959428" y="1045029"/>
            <a:ext cx="8407741" cy="57247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948542" y="6459628"/>
            <a:ext cx="109940" cy="255712"/>
          </a:xfrm>
          <a:prstGeom prst="rect">
            <a:avLst/>
          </a:prstGeom>
          <a:solidFill>
            <a:srgbClr val="FBD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78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12 Rectángulo">
            <a:extLst>
              <a:ext uri="{FF2B5EF4-FFF2-40B4-BE49-F238E27FC236}">
                <a16:creationId xmlns:a16="http://schemas.microsoft.com/office/drawing/2014/main" xmlns="" id="{4AD62C80-F345-4DF8-AE1C-8A4077C839B7}"/>
              </a:ext>
            </a:extLst>
          </p:cNvPr>
          <p:cNvSpPr/>
          <p:nvPr/>
        </p:nvSpPr>
        <p:spPr>
          <a:xfrm>
            <a:off x="3529196" y="0"/>
            <a:ext cx="866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 1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Análisis FODA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164EBA3-CBF1-4003-885A-7323A837F484}"/>
              </a:ext>
            </a:extLst>
          </p:cNvPr>
          <p:cNvSpPr/>
          <p:nvPr/>
        </p:nvSpPr>
        <p:spPr>
          <a:xfrm>
            <a:off x="6706305" y="507858"/>
            <a:ext cx="545854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Consideraciones Finales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4327A616-0581-4CF4-A974-D9F16A9AC5C2}"/>
              </a:ext>
            </a:extLst>
          </p:cNvPr>
          <p:cNvGrpSpPr/>
          <p:nvPr/>
        </p:nvGrpSpPr>
        <p:grpSpPr>
          <a:xfrm>
            <a:off x="673366" y="1437553"/>
            <a:ext cx="11502600" cy="5195530"/>
            <a:chOff x="673366" y="1437553"/>
            <a:chExt cx="11502600" cy="5195530"/>
          </a:xfrm>
        </p:grpSpPr>
        <p:grpSp>
          <p:nvGrpSpPr>
            <p:cNvPr id="44" name="38 Grupo">
              <a:extLst>
                <a:ext uri="{FF2B5EF4-FFF2-40B4-BE49-F238E27FC236}">
                  <a16:creationId xmlns:a16="http://schemas.microsoft.com/office/drawing/2014/main" xmlns="" id="{190AA0F7-DF4C-43CE-A38E-C04B58D80716}"/>
                </a:ext>
              </a:extLst>
            </p:cNvPr>
            <p:cNvGrpSpPr/>
            <p:nvPr/>
          </p:nvGrpSpPr>
          <p:grpSpPr>
            <a:xfrm>
              <a:off x="673366" y="5147201"/>
              <a:ext cx="2262147" cy="1485882"/>
              <a:chOff x="-3765" y="3697264"/>
              <a:chExt cx="1814910" cy="1295948"/>
            </a:xfrm>
          </p:grpSpPr>
          <p:pic>
            <p:nvPicPr>
              <p:cNvPr id="45" name="Imagen 44">
                <a:extLst>
                  <a:ext uri="{FF2B5EF4-FFF2-40B4-BE49-F238E27FC236}">
                    <a16:creationId xmlns:a16="http://schemas.microsoft.com/office/drawing/2014/main" xmlns="" id="{A4F4EF3A-3677-48A9-ABBA-16A840BA77FB}"/>
                  </a:ext>
                </a:extLst>
              </p:cNvPr>
              <p:cNvPicPr/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360" y="3697264"/>
                <a:ext cx="500607" cy="48703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" name="Rectángulo 28">
                <a:extLst>
                  <a:ext uri="{FF2B5EF4-FFF2-40B4-BE49-F238E27FC236}">
                    <a16:creationId xmlns:a16="http://schemas.microsoft.com/office/drawing/2014/main" xmlns="" id="{7A69CDF2-A6A1-48F7-8E94-77DEEB1E2177}"/>
                  </a:ext>
                </a:extLst>
              </p:cNvPr>
              <p:cNvSpPr/>
              <p:nvPr/>
            </p:nvSpPr>
            <p:spPr>
              <a:xfrm>
                <a:off x="-3765" y="4393048"/>
                <a:ext cx="1814910" cy="60016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s-MX" sz="1300" dirty="0">
                    <a:solidFill>
                      <a:schemeClr val="bg1"/>
                    </a:solidFill>
                  </a:rPr>
                  <a:t>Vinculadas al documento comprobatorio y abra el documento.</a:t>
                </a:r>
              </a:p>
            </p:txBody>
          </p:sp>
        </p:grpSp>
        <p:sp>
          <p:nvSpPr>
            <p:cNvPr id="3" name="Elipse 2">
              <a:extLst>
                <a:ext uri="{FF2B5EF4-FFF2-40B4-BE49-F238E27FC236}">
                  <a16:creationId xmlns:a16="http://schemas.microsoft.com/office/drawing/2014/main" xmlns="" id="{FE31ACFE-26C0-4E55-9503-DE227D408773}"/>
                </a:ext>
              </a:extLst>
            </p:cNvPr>
            <p:cNvSpPr/>
            <p:nvPr/>
          </p:nvSpPr>
          <p:spPr>
            <a:xfrm>
              <a:off x="1702461" y="1437553"/>
              <a:ext cx="1181100" cy="113347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0" dirty="0"/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xmlns="" id="{FB86EACC-0F62-424D-A7AB-919FA9227798}"/>
                </a:ext>
              </a:extLst>
            </p:cNvPr>
            <p:cNvSpPr txBox="1"/>
            <p:nvPr/>
          </p:nvSpPr>
          <p:spPr>
            <a:xfrm>
              <a:off x="1200246" y="2480564"/>
              <a:ext cx="21436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0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Caracteres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1349B1D9-7AC6-47C5-81CF-5D967858AE6D}"/>
                </a:ext>
              </a:extLst>
            </p:cNvPr>
            <p:cNvSpPr txBox="1"/>
            <p:nvPr/>
          </p:nvSpPr>
          <p:spPr>
            <a:xfrm>
              <a:off x="941360" y="2996910"/>
              <a:ext cx="2752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500 caracteres por aspecto de análisis (Fortalezas, Oportunidades, Debilidades y Amenazas).</a:t>
              </a:r>
              <a:endParaRPr lang="es-MX" sz="1200" dirty="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17BD37C9-D6D4-4B4C-828D-78E409850973}"/>
                </a:ext>
              </a:extLst>
            </p:cNvPr>
            <p:cNvSpPr/>
            <p:nvPr/>
          </p:nvSpPr>
          <p:spPr>
            <a:xfrm>
              <a:off x="5710868" y="1437553"/>
              <a:ext cx="1181100" cy="113347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0" b="1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xmlns="" id="{7CE525B2-237E-4936-8FE0-087A32467DFD}"/>
                </a:ext>
              </a:extLst>
            </p:cNvPr>
            <p:cNvSpPr txBox="1"/>
            <p:nvPr/>
          </p:nvSpPr>
          <p:spPr>
            <a:xfrm>
              <a:off x="5394676" y="2512544"/>
              <a:ext cx="17716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 FODAS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xmlns="" id="{5127925F-9A5C-4281-8E62-BA734DE95DC9}"/>
                </a:ext>
              </a:extLst>
            </p:cNvPr>
            <p:cNvSpPr txBox="1"/>
            <p:nvPr/>
          </p:nvSpPr>
          <p:spPr>
            <a:xfrm>
              <a:off x="4949767" y="3028890"/>
              <a:ext cx="27527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None/>
              </a:pPr>
              <a:r>
                <a:rPr lang="es-MX" sz="1200" dirty="0"/>
                <a:t>Fortalezas</a:t>
              </a:r>
            </a:p>
            <a:p>
              <a:pPr lvl="0" algn="ctr">
                <a:buNone/>
              </a:pPr>
              <a:r>
                <a:rPr lang="es-MX" sz="1200" dirty="0"/>
                <a:t>Oportunidades</a:t>
              </a:r>
            </a:p>
            <a:p>
              <a:pPr lvl="0" algn="ctr">
                <a:buNone/>
              </a:pPr>
              <a:r>
                <a:rPr lang="es-MX" sz="1200" dirty="0"/>
                <a:t>Debilidades</a:t>
              </a:r>
            </a:p>
            <a:p>
              <a:pPr lvl="0" algn="ctr">
                <a:buNone/>
              </a:pPr>
              <a:r>
                <a:rPr lang="es-MX" sz="1200" dirty="0"/>
                <a:t>Amenazas </a:t>
              </a: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xmlns="" id="{1F85A5A0-1AFC-4005-85F3-D8D2F7109EA2}"/>
                </a:ext>
              </a:extLst>
            </p:cNvPr>
            <p:cNvSpPr/>
            <p:nvPr/>
          </p:nvSpPr>
          <p:spPr>
            <a:xfrm>
              <a:off x="10069540" y="1437553"/>
              <a:ext cx="1181100" cy="113347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0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021B38E1-19E1-45EE-9BD6-ABF2B885AB07}"/>
                </a:ext>
              </a:extLst>
            </p:cNvPr>
            <p:cNvSpPr txBox="1"/>
            <p:nvPr/>
          </p:nvSpPr>
          <p:spPr>
            <a:xfrm>
              <a:off x="9262689" y="2484363"/>
              <a:ext cx="29132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 últimos años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xmlns="" id="{98F24BE0-E2E4-4279-9D56-1A59AECE706F}"/>
                </a:ext>
              </a:extLst>
            </p:cNvPr>
            <p:cNvSpPr txBox="1"/>
            <p:nvPr/>
          </p:nvSpPr>
          <p:spPr>
            <a:xfrm>
              <a:off x="9308439" y="3000709"/>
              <a:ext cx="2752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 2014 a 2019</a:t>
              </a:r>
            </a:p>
            <a:p>
              <a:pPr algn="ctr"/>
              <a:r>
                <a:rPr lang="es-MX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9BA6B000-A612-4E32-A4A2-A810D9A3A5B4}"/>
                </a:ext>
              </a:extLst>
            </p:cNvPr>
            <p:cNvSpPr/>
            <p:nvPr/>
          </p:nvSpPr>
          <p:spPr>
            <a:xfrm>
              <a:off x="10071635" y="4279850"/>
              <a:ext cx="1181100" cy="113347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0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xmlns="" id="{30909B57-42E5-4AC5-A008-AC2993B2D215}"/>
                </a:ext>
              </a:extLst>
            </p:cNvPr>
            <p:cNvSpPr txBox="1"/>
            <p:nvPr/>
          </p:nvSpPr>
          <p:spPr>
            <a:xfrm>
              <a:off x="9755443" y="5385144"/>
              <a:ext cx="17716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Registro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xmlns="" id="{15A6A5B4-A3F9-4833-A9EF-883647542960}"/>
                </a:ext>
              </a:extLst>
            </p:cNvPr>
            <p:cNvSpPr/>
            <p:nvPr/>
          </p:nvSpPr>
          <p:spPr>
            <a:xfrm>
              <a:off x="5720093" y="4279850"/>
              <a:ext cx="1181100" cy="113347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0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5EF818D-5704-484A-AAAA-3C38A1D7772B}"/>
                </a:ext>
              </a:extLst>
            </p:cNvPr>
            <p:cNvSpPr txBox="1"/>
            <p:nvPr/>
          </p:nvSpPr>
          <p:spPr>
            <a:xfrm>
              <a:off x="4396020" y="5385144"/>
              <a:ext cx="37606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5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Comentarios </a:t>
              </a:r>
            </a:p>
            <a:p>
              <a:pPr algn="ctr"/>
              <a:r>
                <a:rPr lang="es-MX" sz="25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Adicionales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xmlns="" id="{7B2C4C82-61DF-47AA-9B56-E39E1B6847BF}"/>
                </a:ext>
              </a:extLst>
            </p:cNvPr>
            <p:cNvSpPr txBox="1"/>
            <p:nvPr/>
          </p:nvSpPr>
          <p:spPr>
            <a:xfrm>
              <a:off x="4899960" y="6212764"/>
              <a:ext cx="2752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ysClr val="windowText" lastClr="000000"/>
                  </a:solidFill>
                </a:rPr>
                <a:t>Espacio para incluir aspectos relevantes</a:t>
              </a:r>
              <a:endParaRPr lang="es-MX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xmlns="" id="{06DB2480-9B27-41F0-BB3D-58BF5D0D650C}"/>
                </a:ext>
              </a:extLst>
            </p:cNvPr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235" y="1637823"/>
              <a:ext cx="603626" cy="6473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xmlns="" id="{52E70189-D913-430C-A5AE-1406046E588A}"/>
                </a:ext>
              </a:extLst>
            </p:cNvPr>
            <p:cNvCxnSpPr>
              <a:stCxn id="3" idx="6"/>
              <a:endCxn id="12" idx="2"/>
            </p:cNvCxnSpPr>
            <p:nvPr/>
          </p:nvCxnSpPr>
          <p:spPr>
            <a:xfrm>
              <a:off x="2883561" y="2004291"/>
              <a:ext cx="28273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xmlns="" id="{90B86211-5730-40BE-93B7-BEACD9AE1084}"/>
                </a:ext>
              </a:extLst>
            </p:cNvPr>
            <p:cNvCxnSpPr>
              <a:cxnSpLocks/>
              <a:stCxn id="12" idx="6"/>
              <a:endCxn id="15" idx="2"/>
            </p:cNvCxnSpPr>
            <p:nvPr/>
          </p:nvCxnSpPr>
          <p:spPr>
            <a:xfrm>
              <a:off x="6891968" y="2004291"/>
              <a:ext cx="317757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xmlns="" id="{10D3413A-594F-44E4-B30F-F93C93C17A8D}"/>
                </a:ext>
              </a:extLst>
            </p:cNvPr>
            <p:cNvCxnSpPr>
              <a:cxnSpLocks/>
              <a:stCxn id="17" idx="2"/>
              <a:endCxn id="36" idx="0"/>
            </p:cNvCxnSpPr>
            <p:nvPr/>
          </p:nvCxnSpPr>
          <p:spPr>
            <a:xfrm flipH="1">
              <a:off x="10684801" y="3294196"/>
              <a:ext cx="1" cy="1058444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xmlns="" id="{14D3A6F0-9B28-4052-BBE2-DC6CAD8E7582}"/>
                </a:ext>
              </a:extLst>
            </p:cNvPr>
            <p:cNvCxnSpPr>
              <a:cxnSpLocks/>
              <a:stCxn id="18" idx="2"/>
              <a:endCxn id="21" idx="6"/>
            </p:cNvCxnSpPr>
            <p:nvPr/>
          </p:nvCxnSpPr>
          <p:spPr>
            <a:xfrm flipH="1">
              <a:off x="6901193" y="4846588"/>
              <a:ext cx="317044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EBD6D265-1D5F-4C6A-A6FB-841EB5A67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 trans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7872" y="1544468"/>
              <a:ext cx="851242" cy="851242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xmlns="" id="{D41EC46D-5A0C-4BFE-BBA3-3B8C742FC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 trans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9036" y="4352640"/>
              <a:ext cx="931530" cy="931530"/>
            </a:xfrm>
            <a:prstGeom prst="rect">
              <a:avLst/>
            </a:prstGeom>
          </p:spPr>
        </p:pic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xmlns="" id="{8B76A1BD-0185-4AAA-AB1C-A4D42B8567DC}"/>
                </a:ext>
              </a:extLst>
            </p:cNvPr>
            <p:cNvSpPr txBox="1"/>
            <p:nvPr/>
          </p:nvSpPr>
          <p:spPr>
            <a:xfrm>
              <a:off x="9283727" y="5905034"/>
              <a:ext cx="2752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>
                  <a:solidFill>
                    <a:sysClr val="windowText" lastClr="000000"/>
                  </a:solidFill>
                </a:rPr>
                <a:t>Ninguna sección debe quedar sin respuesta</a:t>
              </a:r>
              <a:r>
                <a:rPr lang="es-MX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E52D3156-C95F-4162-B2E3-3B5A098B582A}"/>
              </a:ext>
            </a:extLst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68" y="4512556"/>
            <a:ext cx="774737" cy="743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4214FF69-049B-4D06-A1B2-CFFDD0088B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 tran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39" y="1660199"/>
            <a:ext cx="735511" cy="73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4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12 Rectángulo">
            <a:extLst>
              <a:ext uri="{FF2B5EF4-FFF2-40B4-BE49-F238E27FC236}">
                <a16:creationId xmlns:a16="http://schemas.microsoft.com/office/drawing/2014/main" xmlns="" id="{4AD62C80-F345-4DF8-AE1C-8A4077C839B7}"/>
              </a:ext>
            </a:extLst>
          </p:cNvPr>
          <p:cNvSpPr/>
          <p:nvPr/>
        </p:nvSpPr>
        <p:spPr>
          <a:xfrm>
            <a:off x="3529196" y="0"/>
            <a:ext cx="866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 1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Análisis FODA </a:t>
            </a:r>
          </a:p>
        </p:txBody>
      </p:sp>
      <p:cxnSp>
        <p:nvCxnSpPr>
          <p:cNvPr id="48" name="Conector recto 11">
            <a:extLst>
              <a:ext uri="{FF2B5EF4-FFF2-40B4-BE49-F238E27FC236}">
                <a16:creationId xmlns:a16="http://schemas.microsoft.com/office/drawing/2014/main" xmlns="" id="{EA13204B-FD79-4491-8A08-3491116726E1}"/>
              </a:ext>
            </a:extLst>
          </p:cNvPr>
          <p:cNvCxnSpPr>
            <a:stCxn id="52" idx="3"/>
          </p:cNvCxnSpPr>
          <p:nvPr/>
        </p:nvCxnSpPr>
        <p:spPr>
          <a:xfrm flipV="1">
            <a:off x="4480799" y="3761120"/>
            <a:ext cx="1719032" cy="1280316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14">
            <a:extLst>
              <a:ext uri="{FF2B5EF4-FFF2-40B4-BE49-F238E27FC236}">
                <a16:creationId xmlns:a16="http://schemas.microsoft.com/office/drawing/2014/main" xmlns="" id="{22DAEC6C-1A40-4514-AE6F-FF9F7028C9D4}"/>
              </a:ext>
            </a:extLst>
          </p:cNvPr>
          <p:cNvCxnSpPr>
            <a:endCxn id="56" idx="1"/>
          </p:cNvCxnSpPr>
          <p:nvPr/>
        </p:nvCxnSpPr>
        <p:spPr>
          <a:xfrm>
            <a:off x="6175676" y="3732463"/>
            <a:ext cx="1684921" cy="132833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16">
            <a:extLst>
              <a:ext uri="{FF2B5EF4-FFF2-40B4-BE49-F238E27FC236}">
                <a16:creationId xmlns:a16="http://schemas.microsoft.com/office/drawing/2014/main" xmlns="" id="{C8C0B542-2440-4BA7-9D9C-1CD1BD696D94}"/>
              </a:ext>
            </a:extLst>
          </p:cNvPr>
          <p:cNvCxnSpPr>
            <a:stCxn id="5" idx="0"/>
          </p:cNvCxnSpPr>
          <p:nvPr/>
        </p:nvCxnSpPr>
        <p:spPr>
          <a:xfrm>
            <a:off x="6111295" y="2119845"/>
            <a:ext cx="82496" cy="1612618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ángulo 9">
            <a:extLst>
              <a:ext uri="{FF2B5EF4-FFF2-40B4-BE49-F238E27FC236}">
                <a16:creationId xmlns:a16="http://schemas.microsoft.com/office/drawing/2014/main" xmlns="" id="{6D860AB0-2A36-49D5-AE46-3F3459A8CAC7}"/>
              </a:ext>
            </a:extLst>
          </p:cNvPr>
          <p:cNvSpPr/>
          <p:nvPr/>
        </p:nvSpPr>
        <p:spPr>
          <a:xfrm>
            <a:off x="5499278" y="3521092"/>
            <a:ext cx="1339403" cy="554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2F2F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Instrumentos de apoyo</a:t>
            </a:r>
          </a:p>
        </p:txBody>
      </p:sp>
      <p:sp>
        <p:nvSpPr>
          <p:cNvPr id="52" name="13 Rectángulo">
            <a:hlinkClick r:id="" action="ppaction://noaction"/>
            <a:extLst>
              <a:ext uri="{FF2B5EF4-FFF2-40B4-BE49-F238E27FC236}">
                <a16:creationId xmlns:a16="http://schemas.microsoft.com/office/drawing/2014/main" xmlns="" id="{3D7AE9D0-7ACF-44E5-BF5B-D442C4F939FF}"/>
              </a:ext>
            </a:extLst>
          </p:cNvPr>
          <p:cNvSpPr/>
          <p:nvPr/>
        </p:nvSpPr>
        <p:spPr>
          <a:xfrm>
            <a:off x="4039673" y="4878552"/>
            <a:ext cx="441126" cy="3257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3" name="16 CuadroTexto">
            <a:extLst>
              <a:ext uri="{FF2B5EF4-FFF2-40B4-BE49-F238E27FC236}">
                <a16:creationId xmlns:a16="http://schemas.microsoft.com/office/drawing/2014/main" xmlns="" id="{2A3C4078-7BFE-4437-8B50-8809E0A25AE7}"/>
              </a:ext>
            </a:extLst>
          </p:cNvPr>
          <p:cNvSpPr txBox="1"/>
          <p:nvPr/>
        </p:nvSpPr>
        <p:spPr>
          <a:xfrm>
            <a:off x="1983762" y="4569440"/>
            <a:ext cx="1931350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MX" sz="2500" b="1" dirty="0">
                <a:solidFill>
                  <a:srgbClr val="FF0000"/>
                </a:solidFill>
              </a:rPr>
              <a:t>Asesoría</a:t>
            </a:r>
          </a:p>
          <a:p>
            <a:pPr algn="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Mesas de Trabajo</a:t>
            </a:r>
          </a:p>
        </p:txBody>
      </p:sp>
      <p:sp>
        <p:nvSpPr>
          <p:cNvPr id="54" name="21 Rectángulo">
            <a:hlinkClick r:id="" action="ppaction://noaction"/>
            <a:extLst>
              <a:ext uri="{FF2B5EF4-FFF2-40B4-BE49-F238E27FC236}">
                <a16:creationId xmlns:a16="http://schemas.microsoft.com/office/drawing/2014/main" xmlns="" id="{56ED9C40-836F-4BD3-A4C7-97F8EA2EC877}"/>
              </a:ext>
            </a:extLst>
          </p:cNvPr>
          <p:cNvSpPr/>
          <p:nvPr/>
        </p:nvSpPr>
        <p:spPr>
          <a:xfrm>
            <a:off x="5875549" y="2040546"/>
            <a:ext cx="445733" cy="3209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5" name="23 CuadroTexto">
            <a:extLst>
              <a:ext uri="{FF2B5EF4-FFF2-40B4-BE49-F238E27FC236}">
                <a16:creationId xmlns:a16="http://schemas.microsoft.com/office/drawing/2014/main" xmlns="" id="{7A96E5B0-CA07-4288-8BC7-663E3F03DB1A}"/>
              </a:ext>
            </a:extLst>
          </p:cNvPr>
          <p:cNvSpPr txBox="1"/>
          <p:nvPr/>
        </p:nvSpPr>
        <p:spPr>
          <a:xfrm>
            <a:off x="4425057" y="1385858"/>
            <a:ext cx="3197860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2500" b="1" dirty="0">
                <a:solidFill>
                  <a:srgbClr val="FF0000"/>
                </a:solidFill>
              </a:rPr>
              <a:t>Manual - Guías</a:t>
            </a:r>
          </a:p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Portal PbR-SED</a:t>
            </a:r>
          </a:p>
        </p:txBody>
      </p:sp>
      <p:sp>
        <p:nvSpPr>
          <p:cNvPr id="56" name="26 Rectángulo">
            <a:hlinkClick r:id="" action="ppaction://noaction"/>
            <a:extLst>
              <a:ext uri="{FF2B5EF4-FFF2-40B4-BE49-F238E27FC236}">
                <a16:creationId xmlns:a16="http://schemas.microsoft.com/office/drawing/2014/main" xmlns="" id="{13DA0DC8-BF80-4E62-B2B9-2E456974F2B4}"/>
              </a:ext>
            </a:extLst>
          </p:cNvPr>
          <p:cNvSpPr/>
          <p:nvPr/>
        </p:nvSpPr>
        <p:spPr>
          <a:xfrm>
            <a:off x="7860597" y="4900300"/>
            <a:ext cx="445733" cy="3209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9" name="31 CuadroTexto">
            <a:extLst>
              <a:ext uri="{FF2B5EF4-FFF2-40B4-BE49-F238E27FC236}">
                <a16:creationId xmlns:a16="http://schemas.microsoft.com/office/drawing/2014/main" xmlns="" id="{58725947-44A9-4A92-BC20-DBE5E339DBCB}"/>
              </a:ext>
            </a:extLst>
          </p:cNvPr>
          <p:cNvSpPr txBox="1"/>
          <p:nvPr/>
        </p:nvSpPr>
        <p:spPr>
          <a:xfrm>
            <a:off x="8443486" y="4569440"/>
            <a:ext cx="2503556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2500" b="1" dirty="0">
                <a:solidFill>
                  <a:srgbClr val="FF0000"/>
                </a:solidFill>
              </a:rPr>
              <a:t>Matriz</a:t>
            </a:r>
          </a:p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Preguntas de Orientación</a:t>
            </a:r>
          </a:p>
        </p:txBody>
      </p:sp>
      <p:sp>
        <p:nvSpPr>
          <p:cNvPr id="64" name="39 Rectángulo">
            <a:extLst>
              <a:ext uri="{FF2B5EF4-FFF2-40B4-BE49-F238E27FC236}">
                <a16:creationId xmlns:a16="http://schemas.microsoft.com/office/drawing/2014/main" xmlns="" id="{0E7003AE-A212-4F42-B85A-81E87FA2D62D}"/>
              </a:ext>
            </a:extLst>
          </p:cNvPr>
          <p:cNvSpPr/>
          <p:nvPr/>
        </p:nvSpPr>
        <p:spPr>
          <a:xfrm>
            <a:off x="6096000" y="494661"/>
            <a:ext cx="601632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Instrumentos de Apoyo</a:t>
            </a:r>
          </a:p>
        </p:txBody>
      </p:sp>
      <p:sp>
        <p:nvSpPr>
          <p:cNvPr id="5" name="Triángulo isósceles 4"/>
          <p:cNvSpPr/>
          <p:nvPr/>
        </p:nvSpPr>
        <p:spPr>
          <a:xfrm>
            <a:off x="4366194" y="2119845"/>
            <a:ext cx="3618964" cy="2975132"/>
          </a:xfrm>
          <a:prstGeom prst="triangle">
            <a:avLst>
              <a:gd name="adj" fmla="val 48221"/>
            </a:avLst>
          </a:prstGeom>
          <a:noFill/>
          <a:ln w="57150"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: esquinas diagonales cortadas 2">
            <a:extLst>
              <a:ext uri="{FF2B5EF4-FFF2-40B4-BE49-F238E27FC236}">
                <a16:creationId xmlns:a16="http://schemas.microsoft.com/office/drawing/2014/main" xmlns="" id="{F3A8A926-5D56-4AED-8134-BBE91BBAB951}"/>
              </a:ext>
            </a:extLst>
          </p:cNvPr>
          <p:cNvSpPr/>
          <p:nvPr/>
        </p:nvSpPr>
        <p:spPr>
          <a:xfrm>
            <a:off x="2508309" y="1031833"/>
            <a:ext cx="2424418" cy="1280316"/>
          </a:xfrm>
          <a:prstGeom prst="snip2Diag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: esquinas diagonales cortadas 16">
            <a:extLst>
              <a:ext uri="{FF2B5EF4-FFF2-40B4-BE49-F238E27FC236}">
                <a16:creationId xmlns:a16="http://schemas.microsoft.com/office/drawing/2014/main" xmlns="" id="{B30B9FF4-D957-4598-9C3F-5EE51EE0E7BE}"/>
              </a:ext>
            </a:extLst>
          </p:cNvPr>
          <p:cNvSpPr/>
          <p:nvPr/>
        </p:nvSpPr>
        <p:spPr>
          <a:xfrm>
            <a:off x="585858" y="5329805"/>
            <a:ext cx="2424418" cy="1280316"/>
          </a:xfrm>
          <a:prstGeom prst="snip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: esquinas diagonales cortadas 17">
            <a:hlinkClick r:id="rId4" action="ppaction://hlinksldjump"/>
            <a:extLst>
              <a:ext uri="{FF2B5EF4-FFF2-40B4-BE49-F238E27FC236}">
                <a16:creationId xmlns:a16="http://schemas.microsoft.com/office/drawing/2014/main" xmlns="" id="{ED525AA2-6610-456F-B7F1-A32320A3F31C}"/>
              </a:ext>
            </a:extLst>
          </p:cNvPr>
          <p:cNvSpPr/>
          <p:nvPr/>
        </p:nvSpPr>
        <p:spPr>
          <a:xfrm>
            <a:off x="9419707" y="3598236"/>
            <a:ext cx="2424418" cy="1280316"/>
          </a:xfrm>
          <a:prstGeom prst="snip2Diag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6888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xmlns="" id="{B2BF870E-6357-4AA7-9C32-332B18C8D771}"/>
              </a:ext>
            </a:extLst>
          </p:cNvPr>
          <p:cNvSpPr/>
          <p:nvPr/>
        </p:nvSpPr>
        <p:spPr>
          <a:xfrm>
            <a:off x="1333500" y="2575712"/>
            <a:ext cx="9934576" cy="2457919"/>
          </a:xfrm>
          <a:prstGeom prst="roundRect">
            <a:avLst>
              <a:gd name="adj" fmla="val 195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6F92833-743F-48AA-B066-17A65A8A5504}"/>
              </a:ext>
            </a:extLst>
          </p:cNvPr>
          <p:cNvSpPr/>
          <p:nvPr/>
        </p:nvSpPr>
        <p:spPr>
          <a:xfrm>
            <a:off x="2600326" y="1085761"/>
            <a:ext cx="76295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es-E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IMPLANTACIÓN Y OPERACIÓN DEL </a:t>
            </a:r>
          </a:p>
          <a:p>
            <a:pPr algn="ctr"/>
            <a:r>
              <a:rPr lang="es-E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PBR-SED </a:t>
            </a:r>
            <a:r>
              <a:rPr lang="es-E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EN LAS ENTIDADES FEDERATIVAS</a:t>
            </a:r>
            <a:r>
              <a:rPr lang="es-E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2019”</a:t>
            </a:r>
            <a:endParaRPr lang="es-MX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28D449D-0BE4-4E1C-B48C-1E2BADA4ED77}"/>
              </a:ext>
            </a:extLst>
          </p:cNvPr>
          <p:cNvSpPr/>
          <p:nvPr/>
        </p:nvSpPr>
        <p:spPr>
          <a:xfrm>
            <a:off x="2152651" y="2357110"/>
            <a:ext cx="8467724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El proceso de diagnóstico para este ejercicio se modifica, consta de dos etapas: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xmlns="" id="{EE0CD819-F5B8-463A-9C12-554EB67F5E54}"/>
              </a:ext>
            </a:extLst>
          </p:cNvPr>
          <p:cNvSpPr/>
          <p:nvPr/>
        </p:nvSpPr>
        <p:spPr>
          <a:xfrm>
            <a:off x="2152651" y="2952750"/>
            <a:ext cx="3117057" cy="3800475"/>
          </a:xfrm>
          <a:prstGeom prst="round2DiagRect">
            <a:avLst>
              <a:gd name="adj1" fmla="val 24736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:a16="http://schemas.microsoft.com/office/drawing/2014/main" xmlns="" id="{8BA35C40-F607-49C9-AC92-B13BA6BF235D}"/>
              </a:ext>
            </a:extLst>
          </p:cNvPr>
          <p:cNvSpPr/>
          <p:nvPr/>
        </p:nvSpPr>
        <p:spPr>
          <a:xfrm>
            <a:off x="7191375" y="2952749"/>
            <a:ext cx="3200400" cy="3800475"/>
          </a:xfrm>
          <a:prstGeom prst="round2DiagRect">
            <a:avLst>
              <a:gd name="adj1" fmla="val 22431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A1B6D75-5467-47BA-B030-41966FFDC792}"/>
              </a:ext>
            </a:extLst>
          </p:cNvPr>
          <p:cNvSpPr txBox="1"/>
          <p:nvPr/>
        </p:nvSpPr>
        <p:spPr>
          <a:xfrm>
            <a:off x="2600325" y="311467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ETAPA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F942743-FE52-4211-BBEF-187C8E3D431C}"/>
              </a:ext>
            </a:extLst>
          </p:cNvPr>
          <p:cNvSpPr txBox="1"/>
          <p:nvPr/>
        </p:nvSpPr>
        <p:spPr>
          <a:xfrm>
            <a:off x="4074318" y="2633395"/>
            <a:ext cx="614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2B88DE7-A2FE-40B1-A262-911F93B3560D}"/>
              </a:ext>
            </a:extLst>
          </p:cNvPr>
          <p:cNvSpPr txBox="1"/>
          <p:nvPr/>
        </p:nvSpPr>
        <p:spPr>
          <a:xfrm>
            <a:off x="7836696" y="31337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ETAPA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770CA46-E451-4779-A32C-543DE57DC1CF}"/>
              </a:ext>
            </a:extLst>
          </p:cNvPr>
          <p:cNvSpPr txBox="1"/>
          <p:nvPr/>
        </p:nvSpPr>
        <p:spPr>
          <a:xfrm>
            <a:off x="9320214" y="2652445"/>
            <a:ext cx="614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2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E3990BC9-C468-4BED-BD06-CD8DEBD2F232}"/>
              </a:ext>
            </a:extLst>
          </p:cNvPr>
          <p:cNvCxnSpPr/>
          <p:nvPr/>
        </p:nvCxnSpPr>
        <p:spPr>
          <a:xfrm>
            <a:off x="2686050" y="3724275"/>
            <a:ext cx="20478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F4422F7E-9568-48A0-A639-B4102D87D187}"/>
              </a:ext>
            </a:extLst>
          </p:cNvPr>
          <p:cNvCxnSpPr/>
          <p:nvPr/>
        </p:nvCxnSpPr>
        <p:spPr>
          <a:xfrm>
            <a:off x="2703523" y="6078289"/>
            <a:ext cx="20478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2D93DB83-2BCC-4EF8-ADFB-F460D99DFF98}"/>
              </a:ext>
            </a:extLst>
          </p:cNvPr>
          <p:cNvCxnSpPr/>
          <p:nvPr/>
        </p:nvCxnSpPr>
        <p:spPr>
          <a:xfrm>
            <a:off x="7953375" y="3743325"/>
            <a:ext cx="20478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D08A1A89-58A9-41D9-AC4E-20691CDEBAA1}"/>
              </a:ext>
            </a:extLst>
          </p:cNvPr>
          <p:cNvCxnSpPr/>
          <p:nvPr/>
        </p:nvCxnSpPr>
        <p:spPr>
          <a:xfrm>
            <a:off x="7767637" y="6078289"/>
            <a:ext cx="20478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8128648D-A68C-43E5-B5E5-955705B35584}"/>
              </a:ext>
            </a:extLst>
          </p:cNvPr>
          <p:cNvSpPr/>
          <p:nvPr/>
        </p:nvSpPr>
        <p:spPr>
          <a:xfrm>
            <a:off x="2253034" y="3815361"/>
            <a:ext cx="2815978" cy="2369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Ejercicio de </a:t>
            </a:r>
            <a:r>
              <a:rPr lang="es-MX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reflexión </a:t>
            </a:r>
            <a:r>
              <a:rPr lang="es-MX" sz="1400" dirty="0">
                <a:solidFill>
                  <a:schemeClr val="bg1"/>
                </a:solidFill>
                <a:cs typeface="Times New Roman" panose="02020603050405020304" pitchFamily="18" charset="0"/>
              </a:rPr>
              <a:t>respecto del proceso de </a:t>
            </a:r>
            <a:r>
              <a:rPr lang="es-MX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implementación del PbR-SED en sus ámbitos de acción </a:t>
            </a:r>
            <a:r>
              <a:rPr lang="es-MX" sz="1400" dirty="0">
                <a:solidFill>
                  <a:schemeClr val="bg1"/>
                </a:solidFill>
                <a:cs typeface="Times New Roman" panose="02020603050405020304" pitchFamily="18" charset="0"/>
              </a:rPr>
              <a:t>y la manera que se ha fortalecido a partir de los distintos ejercicios de Diagnóstico.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cs typeface="Times New Roman" panose="02020603050405020304" pitchFamily="18" charset="0"/>
              </a:rPr>
              <a:t>Integración </a:t>
            </a:r>
            <a:r>
              <a:rPr lang="es-MX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del Informe  y presentación al Congreso de la Unión</a:t>
            </a:r>
          </a:p>
          <a:p>
            <a:r>
              <a:rPr lang="es-MX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D3981514-F575-43A6-873E-D4B475FB8D0B}"/>
              </a:ext>
            </a:extLst>
          </p:cNvPr>
          <p:cNvSpPr txBox="1"/>
          <p:nvPr/>
        </p:nvSpPr>
        <p:spPr>
          <a:xfrm>
            <a:off x="1990727" y="5995653"/>
            <a:ext cx="3419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 i="1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FODA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F24C8672-244A-4939-B898-7C1F9213EE6F}"/>
              </a:ext>
            </a:extLst>
          </p:cNvPr>
          <p:cNvSpPr/>
          <p:nvPr/>
        </p:nvSpPr>
        <p:spPr>
          <a:xfrm>
            <a:off x="7331868" y="3760862"/>
            <a:ext cx="2897982" cy="230605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cs typeface="Times New Roman" panose="02020603050405020304" pitchFamily="18" charset="0"/>
              </a:rPr>
              <a:t>Aplicación del </a:t>
            </a:r>
            <a:r>
              <a:rPr lang="es-MX" b="1" dirty="0">
                <a:solidFill>
                  <a:schemeClr val="bg1"/>
                </a:solidFill>
                <a:cs typeface="Times New Roman" panose="02020603050405020304" pitchFamily="18" charset="0"/>
              </a:rPr>
              <a:t>cuestionario y recolección</a:t>
            </a:r>
            <a:r>
              <a:rPr lang="es-MX" dirty="0">
                <a:solidFill>
                  <a:schemeClr val="bg1"/>
                </a:solidFill>
                <a:cs typeface="Times New Roman" panose="02020603050405020304" pitchFamily="18" charset="0"/>
              </a:rPr>
              <a:t> de información comprobatoria 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cs typeface="Times New Roman" panose="02020603050405020304" pitchFamily="18" charset="0"/>
              </a:rPr>
              <a:t>Integración del </a:t>
            </a:r>
            <a:r>
              <a:rPr lang="es-MX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Índice de Avance PbR-SED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C8AF6D15-1A43-4410-8FF3-E727F06CB396}"/>
              </a:ext>
            </a:extLst>
          </p:cNvPr>
          <p:cNvSpPr/>
          <p:nvPr/>
        </p:nvSpPr>
        <p:spPr>
          <a:xfrm>
            <a:off x="4923510" y="0"/>
            <a:ext cx="7268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Estrategia 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del diagnóstico PbR-SED 2019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69E6DDA6-9E8F-40FD-8EFC-2CA59079EF6B}"/>
              </a:ext>
            </a:extLst>
          </p:cNvPr>
          <p:cNvSpPr txBox="1"/>
          <p:nvPr/>
        </p:nvSpPr>
        <p:spPr>
          <a:xfrm>
            <a:off x="6903246" y="5984162"/>
            <a:ext cx="3419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i="1" dirty="0">
                <a:solidFill>
                  <a:schemeClr val="bg1"/>
                </a:solidFill>
              </a:rPr>
              <a:t>Índice PbR</a:t>
            </a:r>
          </a:p>
        </p:txBody>
      </p:sp>
    </p:spTree>
    <p:extLst>
      <p:ext uri="{BB962C8B-B14F-4D97-AF65-F5344CB8AC3E}">
        <p14:creationId xmlns:p14="http://schemas.microsoft.com/office/powerpoint/2010/main" val="280430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 Rectángulo">
            <a:extLst>
              <a:ext uri="{FF2B5EF4-FFF2-40B4-BE49-F238E27FC236}">
                <a16:creationId xmlns:a16="http://schemas.microsoft.com/office/drawing/2014/main" xmlns="" id="{BABEC08C-59FE-4F1F-B8B3-D717620EC181}"/>
              </a:ext>
            </a:extLst>
          </p:cNvPr>
          <p:cNvSpPr/>
          <p:nvPr/>
        </p:nvSpPr>
        <p:spPr>
          <a:xfrm>
            <a:off x="3228957" y="8629"/>
            <a:ext cx="8955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Antecedentes 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del Diagnóstico PbR-SED, Puebla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54D5F154-DCAA-4844-80A6-AE91C2993819}"/>
              </a:ext>
            </a:extLst>
          </p:cNvPr>
          <p:cNvGrpSpPr/>
          <p:nvPr/>
        </p:nvGrpSpPr>
        <p:grpSpPr>
          <a:xfrm>
            <a:off x="972311" y="3344232"/>
            <a:ext cx="5013462" cy="3432302"/>
            <a:chOff x="908923" y="3584050"/>
            <a:chExt cx="5013462" cy="3432302"/>
          </a:xfrm>
        </p:grpSpPr>
        <p:sp>
          <p:nvSpPr>
            <p:cNvPr id="45" name="40 CuadroTexto">
              <a:extLst>
                <a:ext uri="{FF2B5EF4-FFF2-40B4-BE49-F238E27FC236}">
                  <a16:creationId xmlns:a16="http://schemas.microsoft.com/office/drawing/2014/main" xmlns="" id="{678A31ED-1393-4BEC-A0EF-3F6E16CAD848}"/>
                </a:ext>
              </a:extLst>
            </p:cNvPr>
            <p:cNvSpPr txBox="1"/>
            <p:nvPr/>
          </p:nvSpPr>
          <p:spPr>
            <a:xfrm>
              <a:off x="5343666" y="4142244"/>
              <a:ext cx="561465" cy="708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s-MX"/>
              </a:defPPr>
              <a:lvl1pPr>
                <a:defRPr sz="4000" b="1"/>
              </a:lvl1pPr>
            </a:lstStyle>
            <a:p>
              <a:r>
                <a:rPr lang="es-MX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5°</a:t>
              </a:r>
            </a:p>
          </p:txBody>
        </p:sp>
        <p:sp>
          <p:nvSpPr>
            <p:cNvPr id="46" name="41 CuadroTexto">
              <a:extLst>
                <a:ext uri="{FF2B5EF4-FFF2-40B4-BE49-F238E27FC236}">
                  <a16:creationId xmlns:a16="http://schemas.microsoft.com/office/drawing/2014/main" xmlns="" id="{FB00D560-17BA-4513-BB25-9B13337F84D7}"/>
                </a:ext>
              </a:extLst>
            </p:cNvPr>
            <p:cNvSpPr txBox="1"/>
            <p:nvPr/>
          </p:nvSpPr>
          <p:spPr>
            <a:xfrm>
              <a:off x="5136085" y="6276911"/>
              <a:ext cx="786300" cy="708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MX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13°</a:t>
              </a:r>
            </a:p>
          </p:txBody>
        </p:sp>
        <p:sp>
          <p:nvSpPr>
            <p:cNvPr id="47" name="42 CuadroTexto">
              <a:extLst>
                <a:ext uri="{FF2B5EF4-FFF2-40B4-BE49-F238E27FC236}">
                  <a16:creationId xmlns:a16="http://schemas.microsoft.com/office/drawing/2014/main" xmlns="" id="{4208B732-CE7E-44F1-B09D-E1EA924BB74E}"/>
                </a:ext>
              </a:extLst>
            </p:cNvPr>
            <p:cNvSpPr txBox="1"/>
            <p:nvPr/>
          </p:nvSpPr>
          <p:spPr>
            <a:xfrm>
              <a:off x="5396411" y="5749667"/>
              <a:ext cx="508722" cy="708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s-MX"/>
              </a:defPPr>
              <a:lvl1pPr>
                <a:defRPr sz="4000" b="1"/>
              </a:lvl1pPr>
            </a:lstStyle>
            <a:p>
              <a:r>
                <a:rPr lang="es-MX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6°</a:t>
              </a:r>
            </a:p>
          </p:txBody>
        </p:sp>
        <p:sp>
          <p:nvSpPr>
            <p:cNvPr id="48" name="43 CuadroTexto">
              <a:extLst>
                <a:ext uri="{FF2B5EF4-FFF2-40B4-BE49-F238E27FC236}">
                  <a16:creationId xmlns:a16="http://schemas.microsoft.com/office/drawing/2014/main" xmlns="" id="{56E606AA-B622-496E-B72A-6D2B95584606}"/>
                </a:ext>
              </a:extLst>
            </p:cNvPr>
            <p:cNvSpPr txBox="1"/>
            <p:nvPr/>
          </p:nvSpPr>
          <p:spPr>
            <a:xfrm>
              <a:off x="5349980" y="5211114"/>
              <a:ext cx="555153" cy="708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s-MX"/>
              </a:defPPr>
              <a:lvl1pPr>
                <a:defRPr sz="4000" b="1"/>
              </a:lvl1pPr>
            </a:lstStyle>
            <a:p>
              <a:r>
                <a:rPr lang="es-MX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5°</a:t>
              </a:r>
            </a:p>
          </p:txBody>
        </p:sp>
        <p:sp>
          <p:nvSpPr>
            <p:cNvPr id="49" name="44 CuadroTexto">
              <a:extLst>
                <a:ext uri="{FF2B5EF4-FFF2-40B4-BE49-F238E27FC236}">
                  <a16:creationId xmlns:a16="http://schemas.microsoft.com/office/drawing/2014/main" xmlns="" id="{0ECF50FE-B852-4CEC-86B1-82F2463D5D70}"/>
                </a:ext>
              </a:extLst>
            </p:cNvPr>
            <p:cNvSpPr txBox="1"/>
            <p:nvPr/>
          </p:nvSpPr>
          <p:spPr>
            <a:xfrm>
              <a:off x="5349980" y="4703080"/>
              <a:ext cx="555153" cy="708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s-MX"/>
              </a:defPPr>
              <a:lvl1pPr>
                <a:defRPr sz="4000" b="1"/>
              </a:lvl1pPr>
            </a:lstStyle>
            <a:p>
              <a:r>
                <a:rPr lang="es-MX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7°</a:t>
              </a:r>
            </a:p>
          </p:txBody>
        </p:sp>
        <p:cxnSp>
          <p:nvCxnSpPr>
            <p:cNvPr id="50" name="45 Conector recto">
              <a:extLst>
                <a:ext uri="{FF2B5EF4-FFF2-40B4-BE49-F238E27FC236}">
                  <a16:creationId xmlns:a16="http://schemas.microsoft.com/office/drawing/2014/main" xmlns="" id="{EB83312D-3663-49DE-A6AD-93F918DD5010}"/>
                </a:ext>
              </a:extLst>
            </p:cNvPr>
            <p:cNvCxnSpPr>
              <a:cxnSpLocks/>
              <a:stCxn id="59" idx="3"/>
              <a:endCxn id="45" idx="1"/>
            </p:cNvCxnSpPr>
            <p:nvPr/>
          </p:nvCxnSpPr>
          <p:spPr>
            <a:xfrm flipV="1">
              <a:off x="4749460" y="4496493"/>
              <a:ext cx="594206" cy="770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46 Conector recto">
              <a:extLst>
                <a:ext uri="{FF2B5EF4-FFF2-40B4-BE49-F238E27FC236}">
                  <a16:creationId xmlns:a16="http://schemas.microsoft.com/office/drawing/2014/main" xmlns="" id="{FCDD8222-5F73-4B9E-88CE-571EBCFE4988}"/>
                </a:ext>
              </a:extLst>
            </p:cNvPr>
            <p:cNvCxnSpPr>
              <a:cxnSpLocks/>
              <a:stCxn id="58" idx="3"/>
              <a:endCxn id="49" idx="1"/>
            </p:cNvCxnSpPr>
            <p:nvPr/>
          </p:nvCxnSpPr>
          <p:spPr>
            <a:xfrm>
              <a:off x="4178920" y="5044963"/>
              <a:ext cx="1171060" cy="1236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47 Conector recto">
              <a:extLst>
                <a:ext uri="{FF2B5EF4-FFF2-40B4-BE49-F238E27FC236}">
                  <a16:creationId xmlns:a16="http://schemas.microsoft.com/office/drawing/2014/main" xmlns="" id="{EDD8B3C6-9B49-4F03-BF54-453308C6A2A2}"/>
                </a:ext>
              </a:extLst>
            </p:cNvPr>
            <p:cNvCxnSpPr>
              <a:cxnSpLocks/>
              <a:endCxn id="48" idx="1"/>
            </p:cNvCxnSpPr>
            <p:nvPr/>
          </p:nvCxnSpPr>
          <p:spPr>
            <a:xfrm>
              <a:off x="4394317" y="5565362"/>
              <a:ext cx="955663" cy="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48 Conector recto">
              <a:extLst>
                <a:ext uri="{FF2B5EF4-FFF2-40B4-BE49-F238E27FC236}">
                  <a16:creationId xmlns:a16="http://schemas.microsoft.com/office/drawing/2014/main" xmlns="" id="{A89CAF81-DA31-4109-BE43-11873A93A8F0}"/>
                </a:ext>
              </a:extLst>
            </p:cNvPr>
            <p:cNvCxnSpPr>
              <a:cxnSpLocks/>
            </p:cNvCxnSpPr>
            <p:nvPr/>
          </p:nvCxnSpPr>
          <p:spPr>
            <a:xfrm>
              <a:off x="3949272" y="6095289"/>
              <a:ext cx="1447139" cy="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49 Conector recto">
              <a:extLst>
                <a:ext uri="{FF2B5EF4-FFF2-40B4-BE49-F238E27FC236}">
                  <a16:creationId xmlns:a16="http://schemas.microsoft.com/office/drawing/2014/main" xmlns="" id="{589EBD90-739E-496F-B723-8CDFB535F963}"/>
                </a:ext>
              </a:extLst>
            </p:cNvPr>
            <p:cNvCxnSpPr>
              <a:cxnSpLocks/>
            </p:cNvCxnSpPr>
            <p:nvPr/>
          </p:nvCxnSpPr>
          <p:spPr>
            <a:xfrm>
              <a:off x="3787291" y="6622530"/>
              <a:ext cx="1331542" cy="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ángulo 21">
              <a:extLst>
                <a:ext uri="{FF2B5EF4-FFF2-40B4-BE49-F238E27FC236}">
                  <a16:creationId xmlns:a16="http://schemas.microsoft.com/office/drawing/2014/main" xmlns="" id="{9BFB9BC5-3D26-4D67-88D7-B405F5FFE57D}"/>
                </a:ext>
              </a:extLst>
            </p:cNvPr>
            <p:cNvSpPr/>
            <p:nvPr/>
          </p:nvSpPr>
          <p:spPr>
            <a:xfrm>
              <a:off x="908923" y="6408465"/>
              <a:ext cx="2878368" cy="487021"/>
            </a:xfrm>
            <a:prstGeom prst="rect">
              <a:avLst/>
            </a:prstGeom>
            <a:solidFill>
              <a:srgbClr val="74958C"/>
            </a:solidFill>
            <a:ln w="38100">
              <a:noFill/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2010</a:t>
              </a:r>
              <a:r>
                <a:rPr lang="es-MX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Primer </a:t>
              </a:r>
              <a:r>
                <a:rPr lang="es-MX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diagnóstico</a:t>
              </a:r>
            </a:p>
          </p:txBody>
        </p:sp>
        <p:sp>
          <p:nvSpPr>
            <p:cNvPr id="56" name="Rectángulo 22">
              <a:extLst>
                <a:ext uri="{FF2B5EF4-FFF2-40B4-BE49-F238E27FC236}">
                  <a16:creationId xmlns:a16="http://schemas.microsoft.com/office/drawing/2014/main" xmlns="" id="{2969BDF2-088C-4A40-8722-3A5B00E8C905}"/>
                </a:ext>
              </a:extLst>
            </p:cNvPr>
            <p:cNvSpPr/>
            <p:nvPr/>
          </p:nvSpPr>
          <p:spPr>
            <a:xfrm>
              <a:off x="908924" y="5878478"/>
              <a:ext cx="3544137" cy="501656"/>
            </a:xfrm>
            <a:prstGeom prst="rect">
              <a:avLst/>
            </a:prstGeom>
            <a:solidFill>
              <a:srgbClr val="E69460"/>
            </a:solidFill>
            <a:ln w="38100">
              <a:noFill/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r>
                <a:rPr lang="es-MX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Segundo </a:t>
              </a:r>
              <a:r>
                <a:rPr lang="es-MX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diagnóstico</a:t>
              </a:r>
            </a:p>
          </p:txBody>
        </p:sp>
        <p:sp>
          <p:nvSpPr>
            <p:cNvPr id="57" name="Rectángulo 23">
              <a:extLst>
                <a:ext uri="{FF2B5EF4-FFF2-40B4-BE49-F238E27FC236}">
                  <a16:creationId xmlns:a16="http://schemas.microsoft.com/office/drawing/2014/main" xmlns="" id="{F5EE3284-DBD0-49AD-A003-3BFCAF1BB144}"/>
                </a:ext>
              </a:extLst>
            </p:cNvPr>
            <p:cNvSpPr/>
            <p:nvPr/>
          </p:nvSpPr>
          <p:spPr>
            <a:xfrm>
              <a:off x="908925" y="5341107"/>
              <a:ext cx="3840535" cy="498695"/>
            </a:xfrm>
            <a:prstGeom prst="rect">
              <a:avLst/>
            </a:prstGeom>
            <a:solidFill>
              <a:srgbClr val="325C5F"/>
            </a:solidFill>
            <a:ln w="38100">
              <a:noFill/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 </a:t>
              </a:r>
            </a:p>
            <a:p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Tercer </a:t>
              </a:r>
              <a:r>
                <a:rPr lang="es-MX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diagnóstico</a:t>
              </a:r>
            </a:p>
          </p:txBody>
        </p:sp>
        <p:sp>
          <p:nvSpPr>
            <p:cNvPr id="58" name="Rectángulo 24">
              <a:extLst>
                <a:ext uri="{FF2B5EF4-FFF2-40B4-BE49-F238E27FC236}">
                  <a16:creationId xmlns:a16="http://schemas.microsoft.com/office/drawing/2014/main" xmlns="" id="{273C2AF4-7C4C-4656-97F8-CF9FF6F24795}"/>
                </a:ext>
              </a:extLst>
            </p:cNvPr>
            <p:cNvSpPr/>
            <p:nvPr/>
          </p:nvSpPr>
          <p:spPr>
            <a:xfrm>
              <a:off x="915538" y="4793315"/>
              <a:ext cx="3263382" cy="5032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noFill/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2015 </a:t>
              </a:r>
            </a:p>
            <a:p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Cuarto </a:t>
              </a:r>
              <a:r>
                <a:rPr lang="es-MX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diagnóstico</a:t>
              </a:r>
            </a:p>
          </p:txBody>
        </p:sp>
        <p:sp>
          <p:nvSpPr>
            <p:cNvPr id="59" name="Rectángulo 20">
              <a:extLst>
                <a:ext uri="{FF2B5EF4-FFF2-40B4-BE49-F238E27FC236}">
                  <a16:creationId xmlns:a16="http://schemas.microsoft.com/office/drawing/2014/main" xmlns="" id="{A6FEF24B-6E3D-4D43-AAFE-01B0A83F778D}"/>
                </a:ext>
              </a:extLst>
            </p:cNvPr>
            <p:cNvSpPr/>
            <p:nvPr/>
          </p:nvSpPr>
          <p:spPr>
            <a:xfrm>
              <a:off x="917206" y="4245536"/>
              <a:ext cx="3832254" cy="517330"/>
            </a:xfrm>
            <a:prstGeom prst="rect">
              <a:avLst/>
            </a:prstGeom>
            <a:solidFill>
              <a:srgbClr val="F47A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r>
                <a:rPr lang="es-MX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2016 </a:t>
              </a:r>
            </a:p>
            <a:p>
              <a:pPr defTabSz="457200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Quinto</a:t>
              </a:r>
              <a:r>
                <a:rPr lang="es-MX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diagnóstico</a:t>
              </a:r>
            </a:p>
          </p:txBody>
        </p:sp>
        <p:sp>
          <p:nvSpPr>
            <p:cNvPr id="60" name="55 CuadroTexto">
              <a:extLst>
                <a:ext uri="{FF2B5EF4-FFF2-40B4-BE49-F238E27FC236}">
                  <a16:creationId xmlns:a16="http://schemas.microsoft.com/office/drawing/2014/main" xmlns="" id="{ED11F327-34D9-4593-BF14-7DA5B6D4C8F4}"/>
                </a:ext>
              </a:extLst>
            </p:cNvPr>
            <p:cNvSpPr txBox="1"/>
            <p:nvPr/>
          </p:nvSpPr>
          <p:spPr>
            <a:xfrm>
              <a:off x="3729301" y="4129755"/>
              <a:ext cx="12140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b="1" dirty="0">
                  <a:solidFill>
                    <a:schemeClr val="bg1"/>
                  </a:solidFill>
                </a:rPr>
                <a:t>86.7</a:t>
              </a:r>
            </a:p>
          </p:txBody>
        </p:sp>
        <p:sp>
          <p:nvSpPr>
            <p:cNvPr id="61" name="56 CuadroTexto">
              <a:extLst>
                <a:ext uri="{FF2B5EF4-FFF2-40B4-BE49-F238E27FC236}">
                  <a16:creationId xmlns:a16="http://schemas.microsoft.com/office/drawing/2014/main" xmlns="" id="{6436D61A-58B2-474B-AB46-1E1D4417ABC6}"/>
                </a:ext>
              </a:extLst>
            </p:cNvPr>
            <p:cNvSpPr txBox="1"/>
            <p:nvPr/>
          </p:nvSpPr>
          <p:spPr>
            <a:xfrm>
              <a:off x="3082607" y="4684730"/>
              <a:ext cx="12140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b="1" dirty="0">
                  <a:solidFill>
                    <a:schemeClr val="bg1"/>
                  </a:solidFill>
                </a:rPr>
                <a:t>88.4</a:t>
              </a:r>
            </a:p>
          </p:txBody>
        </p:sp>
        <p:sp>
          <p:nvSpPr>
            <p:cNvPr id="62" name="57 CuadroTexto">
              <a:extLst>
                <a:ext uri="{FF2B5EF4-FFF2-40B4-BE49-F238E27FC236}">
                  <a16:creationId xmlns:a16="http://schemas.microsoft.com/office/drawing/2014/main" xmlns="" id="{E840DCF2-1518-413E-A70B-C3D9B9101E71}"/>
                </a:ext>
              </a:extLst>
            </p:cNvPr>
            <p:cNvSpPr txBox="1"/>
            <p:nvPr/>
          </p:nvSpPr>
          <p:spPr>
            <a:xfrm>
              <a:off x="3587401" y="5240833"/>
              <a:ext cx="1214052" cy="814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4000" b="1" dirty="0">
                  <a:solidFill>
                    <a:schemeClr val="bg1"/>
                  </a:solidFill>
                </a:rPr>
                <a:t>78.2</a:t>
              </a:r>
            </a:p>
          </p:txBody>
        </p:sp>
        <p:sp>
          <p:nvSpPr>
            <p:cNvPr id="63" name="58 CuadroTexto">
              <a:extLst>
                <a:ext uri="{FF2B5EF4-FFF2-40B4-BE49-F238E27FC236}">
                  <a16:creationId xmlns:a16="http://schemas.microsoft.com/office/drawing/2014/main" xmlns="" id="{A92CAD9C-B0D5-4867-BC9B-30B1113B4463}"/>
                </a:ext>
              </a:extLst>
            </p:cNvPr>
            <p:cNvSpPr txBox="1"/>
            <p:nvPr/>
          </p:nvSpPr>
          <p:spPr>
            <a:xfrm>
              <a:off x="3218164" y="5752363"/>
              <a:ext cx="12140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4000" b="1" dirty="0">
                  <a:solidFill>
                    <a:schemeClr val="bg1"/>
                  </a:solidFill>
                </a:rPr>
                <a:t>74</a:t>
              </a:r>
            </a:p>
          </p:txBody>
        </p:sp>
        <p:sp>
          <p:nvSpPr>
            <p:cNvPr id="64" name="59 CuadroTexto">
              <a:extLst>
                <a:ext uri="{FF2B5EF4-FFF2-40B4-BE49-F238E27FC236}">
                  <a16:creationId xmlns:a16="http://schemas.microsoft.com/office/drawing/2014/main" xmlns="" id="{6970C708-DB08-4E1D-B89E-7B0A5FA6BFB0}"/>
                </a:ext>
              </a:extLst>
            </p:cNvPr>
            <p:cNvSpPr txBox="1"/>
            <p:nvPr/>
          </p:nvSpPr>
          <p:spPr>
            <a:xfrm>
              <a:off x="3053867" y="6308466"/>
              <a:ext cx="12140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b="1" dirty="0">
                  <a:solidFill>
                    <a:schemeClr val="bg1"/>
                  </a:solidFill>
                </a:rPr>
                <a:t>57</a:t>
              </a:r>
            </a:p>
          </p:txBody>
        </p:sp>
        <p:sp>
          <p:nvSpPr>
            <p:cNvPr id="65" name="40 CuadroTexto">
              <a:extLst>
                <a:ext uri="{FF2B5EF4-FFF2-40B4-BE49-F238E27FC236}">
                  <a16:creationId xmlns:a16="http://schemas.microsoft.com/office/drawing/2014/main" xmlns="" id="{23E6CD4D-4134-4696-A917-2784ACD3BD93}"/>
                </a:ext>
              </a:extLst>
            </p:cNvPr>
            <p:cNvSpPr txBox="1"/>
            <p:nvPr/>
          </p:nvSpPr>
          <p:spPr>
            <a:xfrm>
              <a:off x="5313518" y="3631043"/>
              <a:ext cx="561465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s-MX"/>
              </a:defPPr>
              <a:lvl1pPr>
                <a:defRPr sz="4000" b="1"/>
              </a:lvl1pPr>
            </a:lstStyle>
            <a:p>
              <a:r>
                <a:rPr lang="es-MX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5°</a:t>
              </a:r>
            </a:p>
          </p:txBody>
        </p:sp>
        <p:cxnSp>
          <p:nvCxnSpPr>
            <p:cNvPr id="66" name="45 Conector recto">
              <a:extLst>
                <a:ext uri="{FF2B5EF4-FFF2-40B4-BE49-F238E27FC236}">
                  <a16:creationId xmlns:a16="http://schemas.microsoft.com/office/drawing/2014/main" xmlns="" id="{BA1A020C-BB1E-438B-A0C6-7459FE6AB881}"/>
                </a:ext>
              </a:extLst>
            </p:cNvPr>
            <p:cNvCxnSpPr>
              <a:cxnSpLocks/>
              <a:stCxn id="67" idx="3"/>
              <a:endCxn id="65" idx="1"/>
            </p:cNvCxnSpPr>
            <p:nvPr/>
          </p:nvCxnSpPr>
          <p:spPr>
            <a:xfrm flipV="1">
              <a:off x="4606508" y="3938820"/>
              <a:ext cx="707010" cy="426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ángulo 20">
              <a:extLst>
                <a:ext uri="{FF2B5EF4-FFF2-40B4-BE49-F238E27FC236}">
                  <a16:creationId xmlns:a16="http://schemas.microsoft.com/office/drawing/2014/main" xmlns="" id="{95B17645-94A0-4F13-B28E-037918B1A127}"/>
                </a:ext>
              </a:extLst>
            </p:cNvPr>
            <p:cNvSpPr/>
            <p:nvPr/>
          </p:nvSpPr>
          <p:spPr>
            <a:xfrm>
              <a:off x="917206" y="3691205"/>
              <a:ext cx="3689302" cy="50376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r>
                <a:rPr lang="es-MX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 </a:t>
              </a:r>
            </a:p>
            <a:p>
              <a:pPr defTabSz="457200"/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Sexto</a:t>
              </a:r>
              <a:r>
                <a:rPr lang="es-MX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diagnóstico</a:t>
              </a:r>
            </a:p>
          </p:txBody>
        </p:sp>
        <p:sp>
          <p:nvSpPr>
            <p:cNvPr id="68" name="55 CuadroTexto">
              <a:extLst>
                <a:ext uri="{FF2B5EF4-FFF2-40B4-BE49-F238E27FC236}">
                  <a16:creationId xmlns:a16="http://schemas.microsoft.com/office/drawing/2014/main" xmlns="" id="{E07CFF92-E6A5-4587-B11C-A4E0443FBF08}"/>
                </a:ext>
              </a:extLst>
            </p:cNvPr>
            <p:cNvSpPr txBox="1"/>
            <p:nvPr/>
          </p:nvSpPr>
          <p:spPr>
            <a:xfrm>
              <a:off x="3556773" y="3584050"/>
              <a:ext cx="12140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b="1" dirty="0">
                  <a:solidFill>
                    <a:schemeClr val="bg1"/>
                  </a:solidFill>
                </a:rPr>
                <a:t>84.7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CA53E1AC-DCA0-4416-8181-51130EBF47B3}"/>
              </a:ext>
            </a:extLst>
          </p:cNvPr>
          <p:cNvGrpSpPr/>
          <p:nvPr/>
        </p:nvGrpSpPr>
        <p:grpSpPr>
          <a:xfrm>
            <a:off x="944980" y="1054604"/>
            <a:ext cx="5350361" cy="2232539"/>
            <a:chOff x="598140" y="1156995"/>
            <a:chExt cx="5350361" cy="2232539"/>
          </a:xfrm>
        </p:grpSpPr>
        <p:sp>
          <p:nvSpPr>
            <p:cNvPr id="95" name="12 Rectángulo">
              <a:extLst>
                <a:ext uri="{FF2B5EF4-FFF2-40B4-BE49-F238E27FC236}">
                  <a16:creationId xmlns:a16="http://schemas.microsoft.com/office/drawing/2014/main" xmlns="" id="{0AFCFF33-2E3D-41BD-A073-321D9AACDD66}"/>
                </a:ext>
              </a:extLst>
            </p:cNvPr>
            <p:cNvSpPr/>
            <p:nvPr/>
          </p:nvSpPr>
          <p:spPr>
            <a:xfrm>
              <a:off x="598140" y="1346566"/>
              <a:ext cx="349821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MX" sz="1600" b="1" dirty="0">
                  <a:solidFill>
                    <a:schemeClr val="bg1">
                      <a:lumMod val="65000"/>
                    </a:schemeClr>
                  </a:solidFill>
                  <a:latin typeface="Century Gothic" pitchFamily="34" charset="0"/>
                </a:rPr>
                <a:t>del Diagnóstico PbR- SED, Puebla </a:t>
              </a:r>
            </a:p>
          </p:txBody>
        </p:sp>
        <p:sp>
          <p:nvSpPr>
            <p:cNvPr id="96" name="Rectángulo 95">
              <a:extLst>
                <a:ext uri="{FF2B5EF4-FFF2-40B4-BE49-F238E27FC236}">
                  <a16:creationId xmlns:a16="http://schemas.microsoft.com/office/drawing/2014/main" xmlns="" id="{439AF11C-544D-4540-8A3D-E4C73A77E381}"/>
                </a:ext>
              </a:extLst>
            </p:cNvPr>
            <p:cNvSpPr/>
            <p:nvPr/>
          </p:nvSpPr>
          <p:spPr>
            <a:xfrm>
              <a:off x="688859" y="1156995"/>
              <a:ext cx="9845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200" dirty="0">
                  <a:solidFill>
                    <a:schemeClr val="bg1">
                      <a:lumMod val="65000"/>
                    </a:schemeClr>
                  </a:solidFill>
                  <a:latin typeface="Century Gothic" pitchFamily="34" charset="0"/>
                </a:rPr>
                <a:t>Resultados</a:t>
              </a:r>
              <a:endParaRPr lang="es-MX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8" name="62 CuadroTexto">
              <a:extLst>
                <a:ext uri="{FF2B5EF4-FFF2-40B4-BE49-F238E27FC236}">
                  <a16:creationId xmlns:a16="http://schemas.microsoft.com/office/drawing/2014/main" xmlns="" id="{1C5DA495-EC0C-47C4-A004-3399132E5E67}"/>
                </a:ext>
              </a:extLst>
            </p:cNvPr>
            <p:cNvSpPr txBox="1"/>
            <p:nvPr/>
          </p:nvSpPr>
          <p:spPr>
            <a:xfrm>
              <a:off x="1366732" y="1878318"/>
              <a:ext cx="1647651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s-MX"/>
              </a:defPPr>
              <a:lvl1pPr>
                <a:defRPr sz="4000" b="1"/>
              </a:lvl1pPr>
            </a:lstStyle>
            <a:p>
              <a:r>
                <a:rPr lang="es-MX" sz="6000" dirty="0">
                  <a:solidFill>
                    <a:schemeClr val="bg1">
                      <a:lumMod val="50000"/>
                    </a:schemeClr>
                  </a:solidFill>
                </a:rPr>
                <a:t>2018</a:t>
              </a:r>
            </a:p>
          </p:txBody>
        </p:sp>
        <p:sp>
          <p:nvSpPr>
            <p:cNvPr id="99" name="63 Rectángulo">
              <a:extLst>
                <a:ext uri="{FF2B5EF4-FFF2-40B4-BE49-F238E27FC236}">
                  <a16:creationId xmlns:a16="http://schemas.microsoft.com/office/drawing/2014/main" xmlns="" id="{923FF291-9B4E-4F0A-B570-F17B6F4D2534}"/>
                </a:ext>
              </a:extLst>
            </p:cNvPr>
            <p:cNvSpPr/>
            <p:nvPr/>
          </p:nvSpPr>
          <p:spPr>
            <a:xfrm>
              <a:off x="1276685" y="2590359"/>
              <a:ext cx="18277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342900"/>
              <a:r>
                <a:rPr lang="es-MX" sz="12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SÉPTIMO</a:t>
              </a:r>
              <a:r>
                <a:rPr lang="es-MX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“Diagnóstico”</a:t>
              </a:r>
            </a:p>
          </p:txBody>
        </p:sp>
        <p:grpSp>
          <p:nvGrpSpPr>
            <p:cNvPr id="100" name="Grupo 99">
              <a:extLst>
                <a:ext uri="{FF2B5EF4-FFF2-40B4-BE49-F238E27FC236}">
                  <a16:creationId xmlns:a16="http://schemas.microsoft.com/office/drawing/2014/main" xmlns="" id="{651A4CE2-8F13-4A60-80A4-5BCCB7F55D28}"/>
                </a:ext>
              </a:extLst>
            </p:cNvPr>
            <p:cNvGrpSpPr/>
            <p:nvPr/>
          </p:nvGrpSpPr>
          <p:grpSpPr>
            <a:xfrm>
              <a:off x="3218745" y="1775302"/>
              <a:ext cx="2729756" cy="1614232"/>
              <a:chOff x="1879932" y="1633212"/>
              <a:chExt cx="1778973" cy="1096365"/>
            </a:xfrm>
          </p:grpSpPr>
          <p:sp>
            <p:nvSpPr>
              <p:cNvPr id="101" name="Rectángulo 100">
                <a:extLst>
                  <a:ext uri="{FF2B5EF4-FFF2-40B4-BE49-F238E27FC236}">
                    <a16:creationId xmlns:a16="http://schemas.microsoft.com/office/drawing/2014/main" xmlns="" id="{D79E4F51-D0DA-4912-8B45-ACBA83E6FA84}"/>
                  </a:ext>
                </a:extLst>
              </p:cNvPr>
              <p:cNvSpPr/>
              <p:nvPr/>
            </p:nvSpPr>
            <p:spPr>
              <a:xfrm>
                <a:off x="2301853" y="1775786"/>
                <a:ext cx="1357052" cy="55889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03" name="Rectangle 12">
                <a:extLst>
                  <a:ext uri="{FF2B5EF4-FFF2-40B4-BE49-F238E27FC236}">
                    <a16:creationId xmlns:a16="http://schemas.microsoft.com/office/drawing/2014/main" xmlns="" id="{D463CF08-E8ED-412E-9904-25B2E9202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9329" y="1761652"/>
                <a:ext cx="788811" cy="20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s-MX" altLang="es-MX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Calificación</a:t>
                </a:r>
                <a:endParaRPr lang="es-MX" altLang="es-MX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Rectangle 13">
                <a:extLst>
                  <a:ext uri="{FF2B5EF4-FFF2-40B4-BE49-F238E27FC236}">
                    <a16:creationId xmlns:a16="http://schemas.microsoft.com/office/drawing/2014/main" xmlns="" id="{E4CA9059-1963-4722-B7CD-E75806280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0430" y="1919966"/>
                <a:ext cx="650831" cy="418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s-MX" altLang="es-MX" sz="4000" b="1" dirty="0">
                    <a:solidFill>
                      <a:schemeClr val="accent6">
                        <a:lumMod val="50000"/>
                      </a:schemeClr>
                    </a:solidFill>
                    <a:latin typeface="Helvetica" panose="020B0604020202020204" pitchFamily="34" charset="0"/>
                  </a:rPr>
                  <a:t>95.8</a:t>
                </a:r>
                <a:endParaRPr lang="es-MX" altLang="es-MX" sz="4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06" name="Imagen 105">
                <a:extLst>
                  <a:ext uri="{FF2B5EF4-FFF2-40B4-BE49-F238E27FC236}">
                    <a16:creationId xmlns:a16="http://schemas.microsoft.com/office/drawing/2014/main" xmlns="" id="{D83F68B8-48D2-4E16-A531-40D4B37107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236653">
                <a:off x="1879932" y="1633212"/>
                <a:ext cx="865313" cy="10963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8" name="Rectangle 15">
                <a:extLst>
                  <a:ext uri="{FF2B5EF4-FFF2-40B4-BE49-F238E27FC236}">
                    <a16:creationId xmlns:a16="http://schemas.microsoft.com/office/drawing/2014/main" xmlns="" id="{B79D4BE2-C76A-4441-AD2E-3E71E4823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193" y="1737098"/>
                <a:ext cx="114914" cy="418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s-MX" altLang="es-MX" sz="40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°</a:t>
                </a:r>
                <a:endParaRPr lang="es-MX" altLang="es-MX" sz="4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666B08E-52AF-4621-B4DE-5EE1C8995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62" t="15658" r="51210" b="5831"/>
          <a:stretch/>
        </p:blipFill>
        <p:spPr>
          <a:xfrm>
            <a:off x="6865735" y="628468"/>
            <a:ext cx="4814845" cy="600514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7F9E109-23E4-4C5F-AC8A-BA3C8A3AF3A2}"/>
              </a:ext>
            </a:extLst>
          </p:cNvPr>
          <p:cNvSpPr/>
          <p:nvPr/>
        </p:nvSpPr>
        <p:spPr>
          <a:xfrm>
            <a:off x="6542667" y="1156995"/>
            <a:ext cx="5051193" cy="18957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0872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n 91">
            <a:extLst>
              <a:ext uri="{FF2B5EF4-FFF2-40B4-BE49-F238E27FC236}">
                <a16:creationId xmlns:a16="http://schemas.microsoft.com/office/drawing/2014/main" xmlns="" id="{87C273DB-863B-408A-B316-9512A9315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2" t="15658" r="51210" b="5831"/>
          <a:stretch/>
        </p:blipFill>
        <p:spPr>
          <a:xfrm>
            <a:off x="7594600" y="766088"/>
            <a:ext cx="4507507" cy="5715318"/>
          </a:xfrm>
          <a:prstGeom prst="rect">
            <a:avLst/>
          </a:prstGeom>
        </p:spPr>
      </p:pic>
      <p:sp>
        <p:nvSpPr>
          <p:cNvPr id="16" name="1 Rectángulo">
            <a:extLst>
              <a:ext uri="{FF2B5EF4-FFF2-40B4-BE49-F238E27FC236}">
                <a16:creationId xmlns:a16="http://schemas.microsoft.com/office/drawing/2014/main" xmlns="" id="{54744B13-CAE8-4489-9E72-A6DB3613B84A}"/>
              </a:ext>
            </a:extLst>
          </p:cNvPr>
          <p:cNvSpPr/>
          <p:nvPr/>
        </p:nvSpPr>
        <p:spPr>
          <a:xfrm>
            <a:off x="3228957" y="8629"/>
            <a:ext cx="8955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Meta Esperada </a:t>
            </a:r>
            <a:r>
              <a:rPr lang="es-MX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para el  Índice 2019 </a:t>
            </a:r>
          </a:p>
        </p:txBody>
      </p:sp>
      <p:sp>
        <p:nvSpPr>
          <p:cNvPr id="80" name="43 Rectángulo">
            <a:extLst>
              <a:ext uri="{FF2B5EF4-FFF2-40B4-BE49-F238E27FC236}">
                <a16:creationId xmlns:a16="http://schemas.microsoft.com/office/drawing/2014/main" xmlns="" id="{8B50A55E-5DAE-4BA9-83B8-253752F13925}"/>
              </a:ext>
            </a:extLst>
          </p:cNvPr>
          <p:cNvSpPr/>
          <p:nvPr/>
        </p:nvSpPr>
        <p:spPr>
          <a:xfrm>
            <a:off x="657225" y="2164372"/>
            <a:ext cx="6686549" cy="40649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1" name="42 CuadroTexto">
            <a:extLst>
              <a:ext uri="{FF2B5EF4-FFF2-40B4-BE49-F238E27FC236}">
                <a16:creationId xmlns:a16="http://schemas.microsoft.com/office/drawing/2014/main" xmlns="" id="{7992AFB8-18F0-46BE-8E0E-3925BA447271}"/>
              </a:ext>
            </a:extLst>
          </p:cNvPr>
          <p:cNvSpPr txBox="1"/>
          <p:nvPr/>
        </p:nvSpPr>
        <p:spPr>
          <a:xfrm>
            <a:off x="761996" y="3518012"/>
            <a:ext cx="6477004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5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Posicionar a la Entidad  </a:t>
            </a:r>
          </a:p>
        </p:txBody>
      </p:sp>
      <p:sp>
        <p:nvSpPr>
          <p:cNvPr id="82" name="47 CuadroTexto">
            <a:extLst>
              <a:ext uri="{FF2B5EF4-FFF2-40B4-BE49-F238E27FC236}">
                <a16:creationId xmlns:a16="http://schemas.microsoft.com/office/drawing/2014/main" xmlns="" id="{A5CDA309-1AF2-4975-B1C1-3CF7A5C3E8FB}"/>
              </a:ext>
            </a:extLst>
          </p:cNvPr>
          <p:cNvSpPr txBox="1"/>
          <p:nvPr/>
        </p:nvSpPr>
        <p:spPr>
          <a:xfrm>
            <a:off x="657224" y="4854517"/>
            <a:ext cx="66865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Entre los </a:t>
            </a:r>
            <a:r>
              <a:rPr lang="es-MX" sz="35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Primeros Lugares </a:t>
            </a:r>
            <a:r>
              <a:rPr lang="es-MX" sz="3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Nivel Nacional</a:t>
            </a:r>
          </a:p>
        </p:txBody>
      </p:sp>
      <p:grpSp>
        <p:nvGrpSpPr>
          <p:cNvPr id="84" name="9 Grupo">
            <a:extLst>
              <a:ext uri="{FF2B5EF4-FFF2-40B4-BE49-F238E27FC236}">
                <a16:creationId xmlns:a16="http://schemas.microsoft.com/office/drawing/2014/main" xmlns="" id="{34DEBCBC-07C6-4013-985B-6302887C01CC}"/>
              </a:ext>
            </a:extLst>
          </p:cNvPr>
          <p:cNvGrpSpPr/>
          <p:nvPr/>
        </p:nvGrpSpPr>
        <p:grpSpPr>
          <a:xfrm>
            <a:off x="2170764" y="1622361"/>
            <a:ext cx="3076408" cy="1501962"/>
            <a:chOff x="1706684" y="803211"/>
            <a:chExt cx="2080515" cy="150196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5" name="36 Rectángulo">
              <a:extLst>
                <a:ext uri="{FF2B5EF4-FFF2-40B4-BE49-F238E27FC236}">
                  <a16:creationId xmlns:a16="http://schemas.microsoft.com/office/drawing/2014/main" xmlns="" id="{D9CB4E80-DA41-48F0-A447-FCF42AD93212}"/>
                </a:ext>
              </a:extLst>
            </p:cNvPr>
            <p:cNvSpPr/>
            <p:nvPr/>
          </p:nvSpPr>
          <p:spPr>
            <a:xfrm>
              <a:off x="1975618" y="1997396"/>
              <a:ext cx="1542646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lIns="0" tIns="0" rIns="0" bIns="0" anchor="b">
              <a:spAutoFit/>
            </a:bodyPr>
            <a:lstStyle/>
            <a:p>
              <a:pPr algn="ctr" defTabSz="457200"/>
              <a:r>
                <a:rPr lang="es-MX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Octavo</a:t>
              </a:r>
              <a:r>
                <a:rPr lang="es-MX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Diagnóstico</a:t>
              </a:r>
            </a:p>
          </p:txBody>
        </p:sp>
        <p:sp>
          <p:nvSpPr>
            <p:cNvPr id="86" name="21 CuadroTexto">
              <a:extLst>
                <a:ext uri="{FF2B5EF4-FFF2-40B4-BE49-F238E27FC236}">
                  <a16:creationId xmlns:a16="http://schemas.microsoft.com/office/drawing/2014/main" xmlns="" id="{4499A04A-1401-41C8-9293-6A86E99E2F9B}"/>
                </a:ext>
              </a:extLst>
            </p:cNvPr>
            <p:cNvSpPr txBox="1"/>
            <p:nvPr/>
          </p:nvSpPr>
          <p:spPr>
            <a:xfrm>
              <a:off x="1706684" y="803211"/>
              <a:ext cx="2080515" cy="1077218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s-MX"/>
              </a:defPPr>
              <a:lvl1pPr>
                <a:defRPr sz="4000" b="1"/>
              </a:lvl1pPr>
            </a:lstStyle>
            <a:p>
              <a:pPr algn="ctr"/>
              <a:r>
                <a:rPr lang="es-MX" sz="7000" dirty="0">
                  <a:solidFill>
                    <a:schemeClr val="bg1"/>
                  </a:solidFill>
                </a:rPr>
                <a:t>2019</a:t>
              </a:r>
            </a:p>
          </p:txBody>
        </p:sp>
      </p:grpSp>
      <p:cxnSp>
        <p:nvCxnSpPr>
          <p:cNvPr id="88" name="4 Conector recto">
            <a:extLst>
              <a:ext uri="{FF2B5EF4-FFF2-40B4-BE49-F238E27FC236}">
                <a16:creationId xmlns:a16="http://schemas.microsoft.com/office/drawing/2014/main" xmlns="" id="{A25F194C-3F55-4E7A-9450-D1FECBA2E5B1}"/>
              </a:ext>
            </a:extLst>
          </p:cNvPr>
          <p:cNvCxnSpPr>
            <a:cxnSpLocks/>
          </p:cNvCxnSpPr>
          <p:nvPr/>
        </p:nvCxnSpPr>
        <p:spPr>
          <a:xfrm>
            <a:off x="7342498" y="790621"/>
            <a:ext cx="47135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11 Conector recto">
            <a:extLst>
              <a:ext uri="{FF2B5EF4-FFF2-40B4-BE49-F238E27FC236}">
                <a16:creationId xmlns:a16="http://schemas.microsoft.com/office/drawing/2014/main" xmlns="" id="{062AFDF4-227F-41C7-9F1B-420276ADF276}"/>
              </a:ext>
            </a:extLst>
          </p:cNvPr>
          <p:cNvCxnSpPr>
            <a:cxnSpLocks/>
          </p:cNvCxnSpPr>
          <p:nvPr/>
        </p:nvCxnSpPr>
        <p:spPr>
          <a:xfrm>
            <a:off x="7342498" y="1271633"/>
            <a:ext cx="47135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5 CuadroTexto">
            <a:extLst>
              <a:ext uri="{FF2B5EF4-FFF2-40B4-BE49-F238E27FC236}">
                <a16:creationId xmlns:a16="http://schemas.microsoft.com/office/drawing/2014/main" xmlns="" id="{3C815B0F-DD20-4708-ACDF-584E860ECE7B}"/>
              </a:ext>
            </a:extLst>
          </p:cNvPr>
          <p:cNvSpPr txBox="1"/>
          <p:nvPr/>
        </p:nvSpPr>
        <p:spPr>
          <a:xfrm>
            <a:off x="9182100" y="813481"/>
            <a:ext cx="2873944" cy="4342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s-MX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Puebla       + 96</a:t>
            </a:r>
          </a:p>
        </p:txBody>
      </p:sp>
      <p:cxnSp>
        <p:nvCxnSpPr>
          <p:cNvPr id="4" name="Conector: angular 3">
            <a:extLst>
              <a:ext uri="{FF2B5EF4-FFF2-40B4-BE49-F238E27FC236}">
                <a16:creationId xmlns:a16="http://schemas.microsoft.com/office/drawing/2014/main" xmlns="" id="{FF4B3EB7-E594-460A-A9D6-B7322C690DD2}"/>
              </a:ext>
            </a:extLst>
          </p:cNvPr>
          <p:cNvCxnSpPr>
            <a:cxnSpLocks/>
            <a:stCxn id="86" idx="0"/>
          </p:cNvCxnSpPr>
          <p:nvPr/>
        </p:nvCxnSpPr>
        <p:spPr>
          <a:xfrm rot="5400000" flipH="1" flipV="1">
            <a:off x="5209852" y="-510287"/>
            <a:ext cx="631764" cy="3633532"/>
          </a:xfrm>
          <a:prstGeom prst="bentConnector2">
            <a:avLst/>
          </a:prstGeom>
          <a:ln w="57150">
            <a:solidFill>
              <a:srgbClr val="00206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212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Rectángulo">
            <a:extLst>
              <a:ext uri="{FF2B5EF4-FFF2-40B4-BE49-F238E27FC236}">
                <a16:creationId xmlns:a16="http://schemas.microsoft.com/office/drawing/2014/main" xmlns="" id="{54744B13-CAE8-4489-9E72-A6DB3613B84A}"/>
              </a:ext>
            </a:extLst>
          </p:cNvPr>
          <p:cNvSpPr/>
          <p:nvPr/>
        </p:nvSpPr>
        <p:spPr>
          <a:xfrm>
            <a:off x="3228957" y="8629"/>
            <a:ext cx="8955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Principales Secciones y Categorías de </a:t>
            </a:r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Atención</a:t>
            </a: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xmlns="" id="{7AB7B899-F4D5-440A-A5EB-D4E7DF1FA527}"/>
              </a:ext>
            </a:extLst>
          </p:cNvPr>
          <p:cNvSpPr/>
          <p:nvPr/>
        </p:nvSpPr>
        <p:spPr>
          <a:xfrm>
            <a:off x="627067" y="1033830"/>
            <a:ext cx="447539" cy="17980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2500" b="1" dirty="0">
                <a:latin typeface="Century Gothic" pitchFamily="34" charset="0"/>
              </a:rPr>
              <a:t>Secciones </a:t>
            </a:r>
          </a:p>
        </p:txBody>
      </p:sp>
      <p:sp>
        <p:nvSpPr>
          <p:cNvPr id="15" name="8 Rectángulo">
            <a:extLst>
              <a:ext uri="{FF2B5EF4-FFF2-40B4-BE49-F238E27FC236}">
                <a16:creationId xmlns:a16="http://schemas.microsoft.com/office/drawing/2014/main" xmlns="" id="{BC040F37-A65F-4803-8928-10988AFA6867}"/>
              </a:ext>
            </a:extLst>
          </p:cNvPr>
          <p:cNvSpPr/>
          <p:nvPr/>
        </p:nvSpPr>
        <p:spPr>
          <a:xfrm rot="10800000">
            <a:off x="11632403" y="4598541"/>
            <a:ext cx="447539" cy="21936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2500" b="1" dirty="0">
                <a:latin typeface="Century Gothic" pitchFamily="34" charset="0"/>
              </a:rPr>
              <a:t>Categorías</a:t>
            </a:r>
          </a:p>
        </p:txBody>
      </p:sp>
      <p:cxnSp>
        <p:nvCxnSpPr>
          <p:cNvPr id="19" name="11 Conector recto">
            <a:extLst>
              <a:ext uri="{FF2B5EF4-FFF2-40B4-BE49-F238E27FC236}">
                <a16:creationId xmlns:a16="http://schemas.microsoft.com/office/drawing/2014/main" xmlns="" id="{260F3680-C828-4F97-93AE-28482F1CF9F3}"/>
              </a:ext>
            </a:extLst>
          </p:cNvPr>
          <p:cNvCxnSpPr>
            <a:cxnSpLocks/>
          </p:cNvCxnSpPr>
          <p:nvPr/>
        </p:nvCxnSpPr>
        <p:spPr>
          <a:xfrm>
            <a:off x="6289613" y="716515"/>
            <a:ext cx="0" cy="61414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xmlns="" id="{6BA74F9F-6586-4F68-914A-2B5F82F17D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245757"/>
              </p:ext>
            </p:extLst>
          </p:nvPr>
        </p:nvGraphicFramePr>
        <p:xfrm>
          <a:off x="228601" y="1287313"/>
          <a:ext cx="6061012" cy="499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xmlns="" id="{2C7F7D9D-F44D-4983-8280-9399ACB8B1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48328"/>
              </p:ext>
            </p:extLst>
          </p:nvPr>
        </p:nvGraphicFramePr>
        <p:xfrm>
          <a:off x="6193934" y="1208041"/>
          <a:ext cx="5891145" cy="486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943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CC389B84-9527-4E22-92B7-AB2CFBEF443B}"/>
              </a:ext>
            </a:extLst>
          </p:cNvPr>
          <p:cNvSpPr/>
          <p:nvPr/>
        </p:nvSpPr>
        <p:spPr>
          <a:xfrm>
            <a:off x="3529196" y="0"/>
            <a:ext cx="866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 2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Índice PbR-SED 2019</a:t>
            </a:r>
          </a:p>
        </p:txBody>
      </p:sp>
      <p:sp>
        <p:nvSpPr>
          <p:cNvPr id="47" name="1 Rectángulo">
            <a:extLst>
              <a:ext uri="{FF2B5EF4-FFF2-40B4-BE49-F238E27FC236}">
                <a16:creationId xmlns:a16="http://schemas.microsoft.com/office/drawing/2014/main" xmlns="" id="{1AC1D1AA-42D3-46D8-BB6E-B8E32A5655C2}"/>
              </a:ext>
            </a:extLst>
          </p:cNvPr>
          <p:cNvSpPr/>
          <p:nvPr/>
        </p:nvSpPr>
        <p:spPr>
          <a:xfrm>
            <a:off x="791193" y="1529042"/>
            <a:ext cx="2713110" cy="21940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8" name="14 Rectángulo">
            <a:extLst>
              <a:ext uri="{FF2B5EF4-FFF2-40B4-BE49-F238E27FC236}">
                <a16:creationId xmlns:a16="http://schemas.microsoft.com/office/drawing/2014/main" xmlns="" id="{9264E59A-8EA8-4794-82C9-95FF9E8A863E}"/>
              </a:ext>
            </a:extLst>
          </p:cNvPr>
          <p:cNvSpPr/>
          <p:nvPr/>
        </p:nvSpPr>
        <p:spPr>
          <a:xfrm>
            <a:off x="3641125" y="1529042"/>
            <a:ext cx="2669133" cy="21940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9" name="15 Rectángulo">
            <a:extLst>
              <a:ext uri="{FF2B5EF4-FFF2-40B4-BE49-F238E27FC236}">
                <a16:creationId xmlns:a16="http://schemas.microsoft.com/office/drawing/2014/main" xmlns="" id="{AF99123E-1DDE-444E-A3DA-0CAE763C4CB6}"/>
              </a:ext>
            </a:extLst>
          </p:cNvPr>
          <p:cNvSpPr/>
          <p:nvPr/>
        </p:nvSpPr>
        <p:spPr>
          <a:xfrm>
            <a:off x="772590" y="3819525"/>
            <a:ext cx="2713110" cy="19199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0" name="16 Rectángulo">
            <a:extLst>
              <a:ext uri="{FF2B5EF4-FFF2-40B4-BE49-F238E27FC236}">
                <a16:creationId xmlns:a16="http://schemas.microsoft.com/office/drawing/2014/main" xmlns="" id="{2F2D237C-467A-4981-BFF1-C82E5DB439BD}"/>
              </a:ext>
            </a:extLst>
          </p:cNvPr>
          <p:cNvSpPr/>
          <p:nvPr/>
        </p:nvSpPr>
        <p:spPr>
          <a:xfrm>
            <a:off x="3641125" y="3816532"/>
            <a:ext cx="2669133" cy="19199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1" name="2 CuadroTexto">
            <a:extLst>
              <a:ext uri="{FF2B5EF4-FFF2-40B4-BE49-F238E27FC236}">
                <a16:creationId xmlns:a16="http://schemas.microsoft.com/office/drawing/2014/main" xmlns="" id="{E803E5A8-FF41-4977-AC00-0B6946F18FA5}"/>
              </a:ext>
            </a:extLst>
          </p:cNvPr>
          <p:cNvSpPr txBox="1"/>
          <p:nvPr/>
        </p:nvSpPr>
        <p:spPr>
          <a:xfrm>
            <a:off x="791193" y="1417580"/>
            <a:ext cx="8289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2" name="3 CuadroTexto">
            <a:extLst>
              <a:ext uri="{FF2B5EF4-FFF2-40B4-BE49-F238E27FC236}">
                <a16:creationId xmlns:a16="http://schemas.microsoft.com/office/drawing/2014/main" xmlns="" id="{33725F33-E668-40D0-B04B-76869E8776E9}"/>
              </a:ext>
            </a:extLst>
          </p:cNvPr>
          <p:cNvSpPr txBox="1"/>
          <p:nvPr/>
        </p:nvSpPr>
        <p:spPr>
          <a:xfrm>
            <a:off x="760497" y="2067251"/>
            <a:ext cx="110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Sección</a:t>
            </a:r>
          </a:p>
        </p:txBody>
      </p:sp>
      <p:sp>
        <p:nvSpPr>
          <p:cNvPr id="53" name="17 CuadroTexto">
            <a:extLst>
              <a:ext uri="{FF2B5EF4-FFF2-40B4-BE49-F238E27FC236}">
                <a16:creationId xmlns:a16="http://schemas.microsoft.com/office/drawing/2014/main" xmlns="" id="{E46C1A78-4B5B-46A3-BF62-D5CDA64D526A}"/>
              </a:ext>
            </a:extLst>
          </p:cNvPr>
          <p:cNvSpPr txBox="1"/>
          <p:nvPr/>
        </p:nvSpPr>
        <p:spPr>
          <a:xfrm>
            <a:off x="249951" y="2527824"/>
            <a:ext cx="36250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00" b="1" dirty="0">
                <a:solidFill>
                  <a:schemeClr val="bg1"/>
                </a:solidFill>
              </a:rPr>
              <a:t>Transparencia</a:t>
            </a:r>
          </a:p>
        </p:txBody>
      </p:sp>
      <p:sp>
        <p:nvSpPr>
          <p:cNvPr id="54" name="18 CuadroTexto">
            <a:extLst>
              <a:ext uri="{FF2B5EF4-FFF2-40B4-BE49-F238E27FC236}">
                <a16:creationId xmlns:a16="http://schemas.microsoft.com/office/drawing/2014/main" xmlns="" id="{F200C3DC-1885-4658-A4CA-A749E79E87A3}"/>
              </a:ext>
            </a:extLst>
          </p:cNvPr>
          <p:cNvSpPr txBox="1"/>
          <p:nvPr/>
        </p:nvSpPr>
        <p:spPr>
          <a:xfrm>
            <a:off x="3650856" y="1429621"/>
            <a:ext cx="8289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5" name="19 CuadroTexto">
            <a:extLst>
              <a:ext uri="{FF2B5EF4-FFF2-40B4-BE49-F238E27FC236}">
                <a16:creationId xmlns:a16="http://schemas.microsoft.com/office/drawing/2014/main" xmlns="" id="{BBEBF820-B9CD-4447-AA55-BFCC12F4F595}"/>
              </a:ext>
            </a:extLst>
          </p:cNvPr>
          <p:cNvSpPr txBox="1"/>
          <p:nvPr/>
        </p:nvSpPr>
        <p:spPr>
          <a:xfrm>
            <a:off x="3657208" y="2088886"/>
            <a:ext cx="110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Sección</a:t>
            </a:r>
          </a:p>
        </p:txBody>
      </p:sp>
      <p:sp>
        <p:nvSpPr>
          <p:cNvPr id="56" name="20 CuadroTexto">
            <a:extLst>
              <a:ext uri="{FF2B5EF4-FFF2-40B4-BE49-F238E27FC236}">
                <a16:creationId xmlns:a16="http://schemas.microsoft.com/office/drawing/2014/main" xmlns="" id="{D0E731B8-FDE3-439E-8F68-B5B1D33D4CA7}"/>
              </a:ext>
            </a:extLst>
          </p:cNvPr>
          <p:cNvSpPr txBox="1"/>
          <p:nvPr/>
        </p:nvSpPr>
        <p:spPr>
          <a:xfrm>
            <a:off x="3549349" y="2523049"/>
            <a:ext cx="28903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Capacitación</a:t>
            </a:r>
          </a:p>
        </p:txBody>
      </p:sp>
      <p:sp>
        <p:nvSpPr>
          <p:cNvPr id="57" name="21 CuadroTexto">
            <a:extLst>
              <a:ext uri="{FF2B5EF4-FFF2-40B4-BE49-F238E27FC236}">
                <a16:creationId xmlns:a16="http://schemas.microsoft.com/office/drawing/2014/main" xmlns="" id="{22141726-4D5C-4EB7-9CE0-F99CCA14D6E5}"/>
              </a:ext>
            </a:extLst>
          </p:cNvPr>
          <p:cNvSpPr txBox="1"/>
          <p:nvPr/>
        </p:nvSpPr>
        <p:spPr>
          <a:xfrm>
            <a:off x="748133" y="3814368"/>
            <a:ext cx="9398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8" name="22 CuadroTexto">
            <a:extLst>
              <a:ext uri="{FF2B5EF4-FFF2-40B4-BE49-F238E27FC236}">
                <a16:creationId xmlns:a16="http://schemas.microsoft.com/office/drawing/2014/main" xmlns="" id="{FE5A7683-AD2B-482D-8F23-9A5A312237BF}"/>
              </a:ext>
            </a:extLst>
          </p:cNvPr>
          <p:cNvSpPr txBox="1"/>
          <p:nvPr/>
        </p:nvSpPr>
        <p:spPr>
          <a:xfrm>
            <a:off x="725322" y="4487368"/>
            <a:ext cx="124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Sección</a:t>
            </a:r>
          </a:p>
        </p:txBody>
      </p:sp>
      <p:sp>
        <p:nvSpPr>
          <p:cNvPr id="59" name="23 CuadroTexto">
            <a:extLst>
              <a:ext uri="{FF2B5EF4-FFF2-40B4-BE49-F238E27FC236}">
                <a16:creationId xmlns:a16="http://schemas.microsoft.com/office/drawing/2014/main" xmlns="" id="{F85EDFD5-6AB4-4DD8-97C7-2E2EB5E2D5A7}"/>
              </a:ext>
            </a:extLst>
          </p:cNvPr>
          <p:cNvSpPr txBox="1"/>
          <p:nvPr/>
        </p:nvSpPr>
        <p:spPr>
          <a:xfrm>
            <a:off x="601151" y="5089565"/>
            <a:ext cx="30239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00" b="1" dirty="0">
                <a:solidFill>
                  <a:schemeClr val="bg1"/>
                </a:solidFill>
              </a:rPr>
              <a:t>Adquisiciones</a:t>
            </a:r>
          </a:p>
        </p:txBody>
      </p:sp>
      <p:sp>
        <p:nvSpPr>
          <p:cNvPr id="60" name="24 CuadroTexto">
            <a:extLst>
              <a:ext uri="{FF2B5EF4-FFF2-40B4-BE49-F238E27FC236}">
                <a16:creationId xmlns:a16="http://schemas.microsoft.com/office/drawing/2014/main" xmlns="" id="{FF683B87-2091-410B-95EA-7424DE76D13A}"/>
              </a:ext>
            </a:extLst>
          </p:cNvPr>
          <p:cNvSpPr txBox="1"/>
          <p:nvPr/>
        </p:nvSpPr>
        <p:spPr>
          <a:xfrm>
            <a:off x="3639514" y="3758375"/>
            <a:ext cx="8289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61" name="25 CuadroTexto">
            <a:extLst>
              <a:ext uri="{FF2B5EF4-FFF2-40B4-BE49-F238E27FC236}">
                <a16:creationId xmlns:a16="http://schemas.microsoft.com/office/drawing/2014/main" xmlns="" id="{8DE6EE92-D3EA-4CBC-8D17-61F8CFFF5138}"/>
              </a:ext>
            </a:extLst>
          </p:cNvPr>
          <p:cNvSpPr txBox="1"/>
          <p:nvPr/>
        </p:nvSpPr>
        <p:spPr>
          <a:xfrm>
            <a:off x="3583975" y="4404451"/>
            <a:ext cx="110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Sección</a:t>
            </a:r>
          </a:p>
        </p:txBody>
      </p:sp>
      <p:sp>
        <p:nvSpPr>
          <p:cNvPr id="62" name="26 CuadroTexto">
            <a:extLst>
              <a:ext uri="{FF2B5EF4-FFF2-40B4-BE49-F238E27FC236}">
                <a16:creationId xmlns:a16="http://schemas.microsoft.com/office/drawing/2014/main" xmlns="" id="{2474F65E-2C07-4206-B4A9-698A8D6C2B32}"/>
              </a:ext>
            </a:extLst>
          </p:cNvPr>
          <p:cNvSpPr txBox="1"/>
          <p:nvPr/>
        </p:nvSpPr>
        <p:spPr>
          <a:xfrm>
            <a:off x="3625101" y="4638307"/>
            <a:ext cx="26691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00" b="1" dirty="0">
                <a:solidFill>
                  <a:schemeClr val="bg1"/>
                </a:solidFill>
              </a:rPr>
              <a:t>Recursos Humanos</a:t>
            </a:r>
          </a:p>
        </p:txBody>
      </p:sp>
      <p:sp>
        <p:nvSpPr>
          <p:cNvPr id="63" name="27 Rectángulo">
            <a:extLst>
              <a:ext uri="{FF2B5EF4-FFF2-40B4-BE49-F238E27FC236}">
                <a16:creationId xmlns:a16="http://schemas.microsoft.com/office/drawing/2014/main" xmlns="" id="{77E578B1-27D6-41BA-8826-474F9AAAB842}"/>
              </a:ext>
            </a:extLst>
          </p:cNvPr>
          <p:cNvSpPr/>
          <p:nvPr/>
        </p:nvSpPr>
        <p:spPr>
          <a:xfrm>
            <a:off x="6419939" y="1529042"/>
            <a:ext cx="5543728" cy="47765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4" name="28 CuadroTexto">
            <a:extLst>
              <a:ext uri="{FF2B5EF4-FFF2-40B4-BE49-F238E27FC236}">
                <a16:creationId xmlns:a16="http://schemas.microsoft.com/office/drawing/2014/main" xmlns="" id="{36957E3B-9A73-4A83-A29D-64E3C54DA3D3}"/>
              </a:ext>
            </a:extLst>
          </p:cNvPr>
          <p:cNvSpPr txBox="1"/>
          <p:nvPr/>
        </p:nvSpPr>
        <p:spPr>
          <a:xfrm>
            <a:off x="6419475" y="1390143"/>
            <a:ext cx="8289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65" name="29 CuadroTexto">
            <a:extLst>
              <a:ext uri="{FF2B5EF4-FFF2-40B4-BE49-F238E27FC236}">
                <a16:creationId xmlns:a16="http://schemas.microsoft.com/office/drawing/2014/main" xmlns="" id="{BAE6267C-5BDA-4019-B3D3-1314588BE1D5}"/>
              </a:ext>
            </a:extLst>
          </p:cNvPr>
          <p:cNvSpPr txBox="1"/>
          <p:nvPr/>
        </p:nvSpPr>
        <p:spPr>
          <a:xfrm>
            <a:off x="6408533" y="2055405"/>
            <a:ext cx="110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Sección</a:t>
            </a:r>
          </a:p>
        </p:txBody>
      </p:sp>
      <p:sp>
        <p:nvSpPr>
          <p:cNvPr id="66" name="30 CuadroTexto">
            <a:extLst>
              <a:ext uri="{FF2B5EF4-FFF2-40B4-BE49-F238E27FC236}">
                <a16:creationId xmlns:a16="http://schemas.microsoft.com/office/drawing/2014/main" xmlns="" id="{B5218620-16B7-42FB-BC6A-2B89DDBEF8C0}"/>
              </a:ext>
            </a:extLst>
          </p:cNvPr>
          <p:cNvSpPr txBox="1"/>
          <p:nvPr/>
        </p:nvSpPr>
        <p:spPr>
          <a:xfrm>
            <a:off x="8260500" y="1634238"/>
            <a:ext cx="29608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PbR - SED</a:t>
            </a:r>
          </a:p>
        </p:txBody>
      </p:sp>
      <p:sp>
        <p:nvSpPr>
          <p:cNvPr id="67" name="4 Rectángulo">
            <a:extLst>
              <a:ext uri="{FF2B5EF4-FFF2-40B4-BE49-F238E27FC236}">
                <a16:creationId xmlns:a16="http://schemas.microsoft.com/office/drawing/2014/main" xmlns="" id="{23D86C71-8FF1-47BC-A677-8C4B35D0D801}"/>
              </a:ext>
            </a:extLst>
          </p:cNvPr>
          <p:cNvSpPr/>
          <p:nvPr/>
        </p:nvSpPr>
        <p:spPr>
          <a:xfrm>
            <a:off x="7601121" y="2897908"/>
            <a:ext cx="39065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000" b="1" dirty="0">
                <a:solidFill>
                  <a:schemeClr val="bg1"/>
                </a:solidFill>
                <a:latin typeface="Century Gothic" pitchFamily="34" charset="0"/>
              </a:rPr>
              <a:t>1. Marco Jurídico</a:t>
            </a:r>
          </a:p>
          <a:p>
            <a:pPr algn="just"/>
            <a:r>
              <a:rPr lang="es-MX" sz="3000" b="1" dirty="0">
                <a:solidFill>
                  <a:schemeClr val="bg1"/>
                </a:solidFill>
                <a:latin typeface="Century Gothic" pitchFamily="34" charset="0"/>
              </a:rPr>
              <a:t>2. Planeación</a:t>
            </a:r>
          </a:p>
          <a:p>
            <a:pPr algn="just"/>
            <a:r>
              <a:rPr lang="es-MX" sz="3000" b="1" dirty="0">
                <a:solidFill>
                  <a:schemeClr val="bg1"/>
                </a:solidFill>
                <a:latin typeface="Century Gothic" pitchFamily="34" charset="0"/>
              </a:rPr>
              <a:t>3. Programación</a:t>
            </a:r>
          </a:p>
          <a:p>
            <a:pPr algn="just"/>
            <a:r>
              <a:rPr lang="es-MX" sz="3000" b="1" dirty="0">
                <a:solidFill>
                  <a:schemeClr val="bg1"/>
                </a:solidFill>
                <a:latin typeface="Century Gothic" pitchFamily="34" charset="0"/>
              </a:rPr>
              <a:t>4. Presupuestación</a:t>
            </a:r>
          </a:p>
          <a:p>
            <a:pPr algn="just"/>
            <a:r>
              <a:rPr lang="es-MX" sz="3000" b="1" dirty="0">
                <a:solidFill>
                  <a:schemeClr val="bg1"/>
                </a:solidFill>
                <a:latin typeface="Century Gothic" pitchFamily="34" charset="0"/>
              </a:rPr>
              <a:t>5. Ejercicio</a:t>
            </a:r>
          </a:p>
          <a:p>
            <a:pPr algn="just"/>
            <a:r>
              <a:rPr lang="es-MX" sz="3000" b="1" dirty="0">
                <a:solidFill>
                  <a:schemeClr val="bg1"/>
                </a:solidFill>
                <a:latin typeface="Century Gothic" pitchFamily="34" charset="0"/>
              </a:rPr>
              <a:t>6. Seguimiento</a:t>
            </a:r>
          </a:p>
          <a:p>
            <a:pPr algn="just"/>
            <a:r>
              <a:rPr lang="es-MX" sz="3000" b="1" dirty="0">
                <a:solidFill>
                  <a:schemeClr val="bg1"/>
                </a:solidFill>
                <a:latin typeface="Century Gothic" pitchFamily="34" charset="0"/>
              </a:rPr>
              <a:t>7. Evaluación</a:t>
            </a:r>
          </a:p>
        </p:txBody>
      </p:sp>
      <p:sp>
        <p:nvSpPr>
          <p:cNvPr id="68" name="31 CuadroTexto">
            <a:extLst>
              <a:ext uri="{FF2B5EF4-FFF2-40B4-BE49-F238E27FC236}">
                <a16:creationId xmlns:a16="http://schemas.microsoft.com/office/drawing/2014/main" xmlns="" id="{921D7A65-7E7B-4D2A-934D-3465DB66E24F}"/>
              </a:ext>
            </a:extLst>
          </p:cNvPr>
          <p:cNvSpPr txBox="1"/>
          <p:nvPr/>
        </p:nvSpPr>
        <p:spPr>
          <a:xfrm rot="16200000">
            <a:off x="5397779" y="4181885"/>
            <a:ext cx="34375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Categorías</a:t>
            </a:r>
          </a:p>
        </p:txBody>
      </p:sp>
      <p:sp>
        <p:nvSpPr>
          <p:cNvPr id="69" name="32 Rectángulo">
            <a:extLst>
              <a:ext uri="{FF2B5EF4-FFF2-40B4-BE49-F238E27FC236}">
                <a16:creationId xmlns:a16="http://schemas.microsoft.com/office/drawing/2014/main" xmlns="" id="{9427BFCE-FD91-456C-B34B-453A903C6CCC}"/>
              </a:ext>
            </a:extLst>
          </p:cNvPr>
          <p:cNvSpPr/>
          <p:nvPr/>
        </p:nvSpPr>
        <p:spPr>
          <a:xfrm>
            <a:off x="760497" y="5801356"/>
            <a:ext cx="5561167" cy="5041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b="1" dirty="0">
                <a:solidFill>
                  <a:schemeClr val="bg1"/>
                </a:solidFill>
              </a:rPr>
              <a:t>Buenas Prácticas</a:t>
            </a:r>
          </a:p>
        </p:txBody>
      </p:sp>
      <p:sp>
        <p:nvSpPr>
          <p:cNvPr id="70" name="12 Rectángulo">
            <a:extLst>
              <a:ext uri="{FF2B5EF4-FFF2-40B4-BE49-F238E27FC236}">
                <a16:creationId xmlns:a16="http://schemas.microsoft.com/office/drawing/2014/main" xmlns="" id="{F7FB3C1C-D3F5-472A-88F8-7F687B12F7C3}"/>
              </a:ext>
            </a:extLst>
          </p:cNvPr>
          <p:cNvSpPr/>
          <p:nvPr/>
        </p:nvSpPr>
        <p:spPr>
          <a:xfrm>
            <a:off x="5931406" y="500862"/>
            <a:ext cx="626059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Estructura </a:t>
            </a:r>
            <a:r>
              <a:rPr lang="es-MX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del Cuestionario</a:t>
            </a:r>
          </a:p>
        </p:txBody>
      </p:sp>
    </p:spTree>
    <p:extLst>
      <p:ext uri="{BB962C8B-B14F-4D97-AF65-F5344CB8AC3E}">
        <p14:creationId xmlns:p14="http://schemas.microsoft.com/office/powerpoint/2010/main" val="4244088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CC389B84-9527-4E22-92B7-AB2CFBEF443B}"/>
              </a:ext>
            </a:extLst>
          </p:cNvPr>
          <p:cNvSpPr/>
          <p:nvPr/>
        </p:nvSpPr>
        <p:spPr>
          <a:xfrm>
            <a:off x="3529196" y="0"/>
            <a:ext cx="866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 2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Índice PbR-SED 2019</a:t>
            </a:r>
          </a:p>
        </p:txBody>
      </p:sp>
      <p:sp>
        <p:nvSpPr>
          <p:cNvPr id="28" name="12 Rectángulo">
            <a:extLst>
              <a:ext uri="{FF2B5EF4-FFF2-40B4-BE49-F238E27FC236}">
                <a16:creationId xmlns:a16="http://schemas.microsoft.com/office/drawing/2014/main" xmlns="" id="{4D29975A-ACD0-4285-A406-C212C7C1078C}"/>
              </a:ext>
            </a:extLst>
          </p:cNvPr>
          <p:cNvSpPr/>
          <p:nvPr/>
        </p:nvSpPr>
        <p:spPr>
          <a:xfrm>
            <a:off x="5931406" y="500862"/>
            <a:ext cx="626059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Estructura </a:t>
            </a:r>
            <a:r>
              <a:rPr lang="es-MX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del Cuestionario</a:t>
            </a:r>
          </a:p>
        </p:txBody>
      </p:sp>
      <p:graphicFrame>
        <p:nvGraphicFramePr>
          <p:cNvPr id="29" name="Tabla 5">
            <a:extLst>
              <a:ext uri="{FF2B5EF4-FFF2-40B4-BE49-F238E27FC236}">
                <a16:creationId xmlns:a16="http://schemas.microsoft.com/office/drawing/2014/main" xmlns="" id="{40FEB33E-28D4-43EA-92BB-63EB6B92D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806646"/>
              </p:ext>
            </p:extLst>
          </p:nvPr>
        </p:nvGraphicFramePr>
        <p:xfrm>
          <a:off x="1094016" y="1131804"/>
          <a:ext cx="10564586" cy="5378419"/>
        </p:xfrm>
        <a:graphic>
          <a:graphicData uri="http://schemas.openxmlformats.org/drawingml/2006/table">
            <a:tbl>
              <a:tblPr/>
              <a:tblGrid>
                <a:gridCol w="1385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0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0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64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9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32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32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235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Sección</a:t>
                      </a:r>
                    </a:p>
                  </a:txBody>
                  <a:tcPr marL="3952" marR="3952" marT="3952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Categoría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Reactivos 2019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1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Rango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Valoradas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 valoradas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015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PbR-SED</a:t>
                      </a:r>
                    </a:p>
                  </a:txBody>
                  <a:tcPr marL="35569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Marco Jurídico</a:t>
                      </a:r>
                    </a:p>
                  </a:txBody>
                  <a:tcPr marL="3952" marR="71138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1-15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0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Planeación</a:t>
                      </a:r>
                    </a:p>
                  </a:txBody>
                  <a:tcPr marL="3952" marR="71138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16 - 53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0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Programación</a:t>
                      </a:r>
                    </a:p>
                  </a:txBody>
                  <a:tcPr marL="3952" marR="71138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54 - 64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0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Presupuestación</a:t>
                      </a:r>
                    </a:p>
                  </a:txBody>
                  <a:tcPr marL="3952" marR="71138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65 - 89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8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0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Ejercicio y Control</a:t>
                      </a:r>
                    </a:p>
                  </a:txBody>
                  <a:tcPr marL="3952" marR="71138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90 - 101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60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Seguimiento</a:t>
                      </a:r>
                    </a:p>
                  </a:txBody>
                  <a:tcPr marL="3952" marR="71138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102 - 123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0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Evaluación</a:t>
                      </a:r>
                    </a:p>
                  </a:txBody>
                  <a:tcPr marL="3952" marR="71138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124 - 158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46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Total PbR-SED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219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1 - 158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219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164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46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Transparencia</a:t>
                      </a:r>
                    </a:p>
                  </a:txBody>
                  <a:tcPr marL="35569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159 - 183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60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Capacitación</a:t>
                      </a:r>
                    </a:p>
                  </a:txBody>
                  <a:tcPr marL="35569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184 - 189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946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Adquisiciones</a:t>
                      </a:r>
                    </a:p>
                  </a:txBody>
                  <a:tcPr marL="35569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190 - 196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946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Recursos Humanos</a:t>
                      </a:r>
                    </a:p>
                  </a:txBody>
                  <a:tcPr marL="35569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197 - 202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946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Buenas Prácticas*</a:t>
                      </a:r>
                    </a:p>
                  </a:txBody>
                  <a:tcPr marL="35569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203 – 207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3881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MX" sz="3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268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30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268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197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034142" y="6488668"/>
            <a:ext cx="549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*al ser una sección no valorada no se considera en conteos posteriores</a:t>
            </a:r>
            <a:r>
              <a:rPr lang="es-MX" dirty="0" smtClean="0"/>
              <a:t>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720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CC389B84-9527-4E22-92B7-AB2CFBEF443B}"/>
              </a:ext>
            </a:extLst>
          </p:cNvPr>
          <p:cNvSpPr/>
          <p:nvPr/>
        </p:nvSpPr>
        <p:spPr>
          <a:xfrm>
            <a:off x="3529196" y="0"/>
            <a:ext cx="866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 2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Índice PbR-SED 2019</a:t>
            </a:r>
          </a:p>
        </p:txBody>
      </p:sp>
      <p:sp>
        <p:nvSpPr>
          <p:cNvPr id="28" name="12 Rectángulo">
            <a:extLst>
              <a:ext uri="{FF2B5EF4-FFF2-40B4-BE49-F238E27FC236}">
                <a16:creationId xmlns:a16="http://schemas.microsoft.com/office/drawing/2014/main" xmlns="" id="{4D29975A-ACD0-4285-A406-C212C7C1078C}"/>
              </a:ext>
            </a:extLst>
          </p:cNvPr>
          <p:cNvSpPr/>
          <p:nvPr/>
        </p:nvSpPr>
        <p:spPr>
          <a:xfrm>
            <a:off x="5931406" y="500862"/>
            <a:ext cx="626059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Estructura </a:t>
            </a:r>
            <a:r>
              <a:rPr lang="es-MX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del Cuestionario</a:t>
            </a:r>
          </a:p>
        </p:txBody>
      </p:sp>
      <p:graphicFrame>
        <p:nvGraphicFramePr>
          <p:cNvPr id="5" name="1 Tabla">
            <a:extLst>
              <a:ext uri="{FF2B5EF4-FFF2-40B4-BE49-F238E27FC236}">
                <a16:creationId xmlns:a16="http://schemas.microsoft.com/office/drawing/2014/main" xmlns="" id="{70C59058-E6E4-4BD8-AD4A-0E90F2104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12184"/>
              </p:ext>
            </p:extLst>
          </p:nvPr>
        </p:nvGraphicFramePr>
        <p:xfrm>
          <a:off x="1457323" y="1371599"/>
          <a:ext cx="10210800" cy="5181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1601">
                <a:tc>
                  <a:txBody>
                    <a:bodyPr/>
                    <a:lstStyle/>
                    <a:p>
                      <a:pPr algn="ctr"/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Responder </a:t>
                      </a:r>
                    </a:p>
                    <a:p>
                      <a:pPr algn="ctr"/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 o No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Seleccionar</a:t>
                      </a:r>
                      <a:r>
                        <a:rPr lang="es-MX" sz="20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UNA </a:t>
                      </a:r>
                      <a:r>
                        <a:rPr lang="es-MX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opción de las que se presentan</a:t>
                      </a:r>
                      <a:endParaRPr lang="es-MX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Seleccionar MÁS de una opción de las que se presentan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5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Responder de acuerdo a lo solicitado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2 Retraso">
            <a:extLst>
              <a:ext uri="{FF2B5EF4-FFF2-40B4-BE49-F238E27FC236}">
                <a16:creationId xmlns:a16="http://schemas.microsoft.com/office/drawing/2014/main" xmlns="" id="{42880E10-A5AF-4C64-8D56-12BD5CE50F66}"/>
              </a:ext>
            </a:extLst>
          </p:cNvPr>
          <p:cNvSpPr/>
          <p:nvPr/>
        </p:nvSpPr>
        <p:spPr>
          <a:xfrm rot="16200000">
            <a:off x="2138326" y="4681825"/>
            <a:ext cx="1155156" cy="2517161"/>
          </a:xfrm>
          <a:prstGeom prst="flowChartDelay">
            <a:avLst/>
          </a:prstGeom>
          <a:solidFill>
            <a:schemeClr val="tx1">
              <a:lumMod val="50000"/>
              <a:lumOff val="50000"/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Cerrada Dicotómica</a:t>
            </a:r>
          </a:p>
        </p:txBody>
      </p:sp>
      <p:sp>
        <p:nvSpPr>
          <p:cNvPr id="7" name="16 Retraso">
            <a:extLst>
              <a:ext uri="{FF2B5EF4-FFF2-40B4-BE49-F238E27FC236}">
                <a16:creationId xmlns:a16="http://schemas.microsoft.com/office/drawing/2014/main" xmlns="" id="{E7085781-BD28-4B64-82C7-04448C4974A2}"/>
              </a:ext>
            </a:extLst>
          </p:cNvPr>
          <p:cNvSpPr/>
          <p:nvPr/>
        </p:nvSpPr>
        <p:spPr>
          <a:xfrm rot="16200000">
            <a:off x="4698807" y="4668177"/>
            <a:ext cx="1155156" cy="2517161"/>
          </a:xfrm>
          <a:prstGeom prst="flowChartDelay">
            <a:avLst/>
          </a:prstGeom>
          <a:solidFill>
            <a:schemeClr val="bg1">
              <a:lumMod val="95000"/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Cerrada Múltiple</a:t>
            </a:r>
          </a:p>
        </p:txBody>
      </p:sp>
      <p:sp>
        <p:nvSpPr>
          <p:cNvPr id="8" name="17 Retraso">
            <a:extLst>
              <a:ext uri="{FF2B5EF4-FFF2-40B4-BE49-F238E27FC236}">
                <a16:creationId xmlns:a16="http://schemas.microsoft.com/office/drawing/2014/main" xmlns="" id="{B45D57D2-F043-47FC-BC07-46637E092746}"/>
              </a:ext>
            </a:extLst>
          </p:cNvPr>
          <p:cNvSpPr/>
          <p:nvPr/>
        </p:nvSpPr>
        <p:spPr>
          <a:xfrm rot="16200000">
            <a:off x="7259288" y="4668177"/>
            <a:ext cx="1155156" cy="2517161"/>
          </a:xfrm>
          <a:prstGeom prst="flowChartDelay">
            <a:avLst/>
          </a:prstGeom>
          <a:solidFill>
            <a:schemeClr val="tx1">
              <a:lumMod val="50000"/>
              <a:lumOff val="50000"/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Opción Múltiple</a:t>
            </a:r>
          </a:p>
        </p:txBody>
      </p:sp>
      <p:sp>
        <p:nvSpPr>
          <p:cNvPr id="9" name="18 Retraso">
            <a:extLst>
              <a:ext uri="{FF2B5EF4-FFF2-40B4-BE49-F238E27FC236}">
                <a16:creationId xmlns:a16="http://schemas.microsoft.com/office/drawing/2014/main" xmlns="" id="{33CBCF84-9004-46D9-946C-7591244F8928}"/>
              </a:ext>
            </a:extLst>
          </p:cNvPr>
          <p:cNvSpPr/>
          <p:nvPr/>
        </p:nvSpPr>
        <p:spPr>
          <a:xfrm rot="16200000">
            <a:off x="9819768" y="4668177"/>
            <a:ext cx="1155156" cy="2517161"/>
          </a:xfrm>
          <a:prstGeom prst="flowChartDelay">
            <a:avLst/>
          </a:prstGeom>
          <a:solidFill>
            <a:schemeClr val="bg1">
              <a:lumMod val="95000"/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Abiertas</a:t>
            </a:r>
          </a:p>
        </p:txBody>
      </p:sp>
      <p:sp>
        <p:nvSpPr>
          <p:cNvPr id="10" name="19 Rectángulo">
            <a:extLst>
              <a:ext uri="{FF2B5EF4-FFF2-40B4-BE49-F238E27FC236}">
                <a16:creationId xmlns:a16="http://schemas.microsoft.com/office/drawing/2014/main" xmlns="" id="{6DDAE156-F830-42D5-8F47-A061B1CADB44}"/>
              </a:ext>
            </a:extLst>
          </p:cNvPr>
          <p:cNvSpPr/>
          <p:nvPr/>
        </p:nvSpPr>
        <p:spPr>
          <a:xfrm>
            <a:off x="1457325" y="3562350"/>
            <a:ext cx="10198603" cy="97275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Toda pregunta debe venir acompañada del </a:t>
            </a:r>
          </a:p>
          <a:p>
            <a:pPr algn="ctr"/>
            <a:r>
              <a:rPr lang="es-MX" sz="3500" dirty="0"/>
              <a:t>Soporte Documental</a:t>
            </a:r>
          </a:p>
        </p:txBody>
      </p:sp>
    </p:spTree>
    <p:extLst>
      <p:ext uri="{BB962C8B-B14F-4D97-AF65-F5344CB8AC3E}">
        <p14:creationId xmlns:p14="http://schemas.microsoft.com/office/powerpoint/2010/main" val="368636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CC389B84-9527-4E22-92B7-AB2CFBEF443B}"/>
              </a:ext>
            </a:extLst>
          </p:cNvPr>
          <p:cNvSpPr/>
          <p:nvPr/>
        </p:nvSpPr>
        <p:spPr>
          <a:xfrm>
            <a:off x="3529196" y="0"/>
            <a:ext cx="866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 2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Índice PbR-SED 2019</a:t>
            </a:r>
          </a:p>
        </p:txBody>
      </p:sp>
      <p:sp>
        <p:nvSpPr>
          <p:cNvPr id="28" name="12 Rectángulo">
            <a:extLst>
              <a:ext uri="{FF2B5EF4-FFF2-40B4-BE49-F238E27FC236}">
                <a16:creationId xmlns:a16="http://schemas.microsoft.com/office/drawing/2014/main" xmlns="" id="{4D29975A-ACD0-4285-A406-C212C7C1078C}"/>
              </a:ext>
            </a:extLst>
          </p:cNvPr>
          <p:cNvSpPr/>
          <p:nvPr/>
        </p:nvSpPr>
        <p:spPr>
          <a:xfrm>
            <a:off x="5931406" y="500862"/>
            <a:ext cx="626059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Estructura </a:t>
            </a:r>
            <a:r>
              <a:rPr lang="es-MX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del Cuestionario</a:t>
            </a:r>
          </a:p>
        </p:txBody>
      </p:sp>
      <p:graphicFrame>
        <p:nvGraphicFramePr>
          <p:cNvPr id="13" name="1 Tabla">
            <a:extLst>
              <a:ext uri="{FF2B5EF4-FFF2-40B4-BE49-F238E27FC236}">
                <a16:creationId xmlns:a16="http://schemas.microsoft.com/office/drawing/2014/main" xmlns="" id="{6CA6EB84-732C-4B33-8EFB-7300BD447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063036"/>
              </p:ext>
            </p:extLst>
          </p:nvPr>
        </p:nvGraphicFramePr>
        <p:xfrm>
          <a:off x="657224" y="1438886"/>
          <a:ext cx="7029451" cy="4728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0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41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Sección / Categoría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Reactivos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Recurrente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Modificada*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Nueva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35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PbR -SED</a:t>
                      </a:r>
                      <a:endParaRPr lang="es-MX" sz="2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vert="vert27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Marco jurídico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15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15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3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Planeación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46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46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3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Programación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18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18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3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Presupuestación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62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62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06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Ejercicio y Control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12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12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3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Seguimiento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31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31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63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Evaluación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35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35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63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Transparencia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25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25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63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Capacitación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6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6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63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Adquisiciones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7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7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63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Recursos Humanos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6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6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63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Buenas Prácticas**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6359"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268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268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14" r="22313"/>
          <a:stretch/>
        </p:blipFill>
        <p:spPr>
          <a:xfrm>
            <a:off x="7860597" y="1513061"/>
            <a:ext cx="3803374" cy="47065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03426" y="6219581"/>
            <a:ext cx="6684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*A reserva de las adecuaciones que puedan presentarse por parte de SHCP en el Cuestionario 2019 y la  Guía para responder el Cuestionario 2019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061702" y="4380861"/>
            <a:ext cx="1060198" cy="553998"/>
          </a:xfrm>
          <a:prstGeom prst="rect">
            <a:avLst/>
          </a:prstGeom>
          <a:solidFill>
            <a:srgbClr val="5080B7"/>
          </a:solidFill>
        </p:spPr>
        <p:txBody>
          <a:bodyPr wrap="square" rtlCol="0">
            <a:spAutoFit/>
          </a:bodyPr>
          <a:lstStyle/>
          <a:p>
            <a:r>
              <a:rPr lang="es-MX" sz="3000" b="1" dirty="0">
                <a:solidFill>
                  <a:schemeClr val="bg1"/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023988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CC389B84-9527-4E22-92B7-AB2CFBEF443B}"/>
              </a:ext>
            </a:extLst>
          </p:cNvPr>
          <p:cNvSpPr/>
          <p:nvPr/>
        </p:nvSpPr>
        <p:spPr>
          <a:xfrm>
            <a:off x="3529196" y="0"/>
            <a:ext cx="866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 2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Índice PbR-SED 2019</a:t>
            </a:r>
          </a:p>
        </p:txBody>
      </p:sp>
      <p:sp>
        <p:nvSpPr>
          <p:cNvPr id="8" name="12 Rectángulo">
            <a:extLst>
              <a:ext uri="{FF2B5EF4-FFF2-40B4-BE49-F238E27FC236}">
                <a16:creationId xmlns:a16="http://schemas.microsoft.com/office/drawing/2014/main" xmlns="" id="{F9831995-A795-4BB6-B24B-4AB45AD18D2B}"/>
              </a:ext>
            </a:extLst>
          </p:cNvPr>
          <p:cNvSpPr/>
          <p:nvPr/>
        </p:nvSpPr>
        <p:spPr>
          <a:xfrm>
            <a:off x="3529197" y="519813"/>
            <a:ext cx="866280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Preguntas por </a:t>
            </a:r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Grado de Atención</a:t>
            </a:r>
          </a:p>
        </p:txBody>
      </p:sp>
      <p:graphicFrame>
        <p:nvGraphicFramePr>
          <p:cNvPr id="10" name="34 Gráfico">
            <a:extLst>
              <a:ext uri="{FF2B5EF4-FFF2-40B4-BE49-F238E27FC236}">
                <a16:creationId xmlns:a16="http://schemas.microsoft.com/office/drawing/2014/main" xmlns="" id="{EB220060-9E34-48F2-B0C9-55CB9FAF6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968031"/>
              </p:ext>
            </p:extLst>
          </p:nvPr>
        </p:nvGraphicFramePr>
        <p:xfrm>
          <a:off x="7031135" y="835284"/>
          <a:ext cx="4842812" cy="602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34 Gráfico">
            <a:extLst>
              <a:ext uri="{FF2B5EF4-FFF2-40B4-BE49-F238E27FC236}">
                <a16:creationId xmlns:a16="http://schemas.microsoft.com/office/drawing/2014/main" xmlns="" id="{EB220060-9E34-48F2-B0C9-55CB9FAF6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166343"/>
              </p:ext>
            </p:extLst>
          </p:nvPr>
        </p:nvGraphicFramePr>
        <p:xfrm>
          <a:off x="6786829" y="1150755"/>
          <a:ext cx="5570270" cy="5089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4 Tabla">
            <a:extLst>
              <a:ext uri="{FF2B5EF4-FFF2-40B4-BE49-F238E27FC236}">
                <a16:creationId xmlns:a16="http://schemas.microsoft.com/office/drawing/2014/main" xmlns="" id="{4C0BDBB9-E372-4FBD-A6CE-8CFAEE868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315519"/>
              </p:ext>
            </p:extLst>
          </p:nvPr>
        </p:nvGraphicFramePr>
        <p:xfrm>
          <a:off x="807332" y="1412159"/>
          <a:ext cx="6545967" cy="4640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59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59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59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61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Sección / Categoría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Reactivos valorados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Cumple-</a:t>
                      </a:r>
                    </a:p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Actualizar</a:t>
                      </a: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C. con Riesgo- Fortalecer</a:t>
                      </a: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entury Gothic"/>
                        </a:rPr>
                        <a:t>Observación  </a:t>
                      </a:r>
                    </a:p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entury Gothic"/>
                        </a:rPr>
                        <a:t>- At´n Inmediata</a:t>
                      </a: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91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PbR –SED</a:t>
                      </a:r>
                      <a:endParaRPr lang="es-MX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vert="vert27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Marco jurídico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9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8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16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Planeación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23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16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Programación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12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16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Presupuestación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52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60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Ejercicio y control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9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16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Seguimiento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28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16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Evaluación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14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1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 dirty="0">
                          <a:effectLst/>
                        </a:rPr>
                        <a:t>Transparencia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20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1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 dirty="0">
                          <a:effectLst/>
                        </a:rPr>
                        <a:t>Capacitación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1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 dirty="0">
                          <a:effectLst/>
                        </a:rPr>
                        <a:t>Adquisiciones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71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 dirty="0">
                          <a:effectLst/>
                        </a:rPr>
                        <a:t>Recursos humanos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7162"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MX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2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197</a:t>
                      </a:r>
                      <a:endParaRPr lang="es-MX" sz="2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28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28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2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62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013BE0AA-651A-4079-88CE-53D08DAA831B}"/>
              </a:ext>
            </a:extLst>
          </p:cNvPr>
          <p:cNvSpPr/>
          <p:nvPr/>
        </p:nvSpPr>
        <p:spPr>
          <a:xfrm>
            <a:off x="3519672" y="554210"/>
            <a:ext cx="866280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Coordinación Operativa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4" name="44 Grupo">
            <a:extLst>
              <a:ext uri="{FF2B5EF4-FFF2-40B4-BE49-F238E27FC236}">
                <a16:creationId xmlns:a16="http://schemas.microsoft.com/office/drawing/2014/main" xmlns="" id="{80D0E750-F843-4643-9A36-B2270378C618}"/>
              </a:ext>
            </a:extLst>
          </p:cNvPr>
          <p:cNvGrpSpPr/>
          <p:nvPr/>
        </p:nvGrpSpPr>
        <p:grpSpPr>
          <a:xfrm>
            <a:off x="605480" y="1382404"/>
            <a:ext cx="11500794" cy="1017216"/>
            <a:chOff x="36271" y="782329"/>
            <a:chExt cx="9004313" cy="1017216"/>
          </a:xfrm>
        </p:grpSpPr>
        <p:sp>
          <p:nvSpPr>
            <p:cNvPr id="25" name="1 CuadroTexto">
              <a:extLst>
                <a:ext uri="{FF2B5EF4-FFF2-40B4-BE49-F238E27FC236}">
                  <a16:creationId xmlns:a16="http://schemas.microsoft.com/office/drawing/2014/main" xmlns="" id="{EA100D44-661A-4D87-8121-FFA0EE5AC521}"/>
                </a:ext>
              </a:extLst>
            </p:cNvPr>
            <p:cNvSpPr txBox="1"/>
            <p:nvPr/>
          </p:nvSpPr>
          <p:spPr>
            <a:xfrm>
              <a:off x="399679" y="828875"/>
              <a:ext cx="2831136" cy="30777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bg1"/>
                  </a:solidFill>
                </a:rPr>
                <a:t>Institucional</a:t>
              </a:r>
            </a:p>
          </p:txBody>
        </p:sp>
        <p:sp>
          <p:nvSpPr>
            <p:cNvPr id="26" name="2 Rectángulo">
              <a:extLst>
                <a:ext uri="{FF2B5EF4-FFF2-40B4-BE49-F238E27FC236}">
                  <a16:creationId xmlns:a16="http://schemas.microsoft.com/office/drawing/2014/main" xmlns="" id="{96953816-E230-4667-9990-7CDBB81811F6}"/>
                </a:ext>
              </a:extLst>
            </p:cNvPr>
            <p:cNvSpPr/>
            <p:nvPr/>
          </p:nvSpPr>
          <p:spPr>
            <a:xfrm rot="16200000">
              <a:off x="-331409" y="1150009"/>
              <a:ext cx="1017216" cy="28185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</a:rPr>
                <a:t>Enlace </a:t>
              </a:r>
            </a:p>
          </p:txBody>
        </p:sp>
        <p:sp>
          <p:nvSpPr>
            <p:cNvPr id="27" name="3 Rectángulo">
              <a:extLst>
                <a:ext uri="{FF2B5EF4-FFF2-40B4-BE49-F238E27FC236}">
                  <a16:creationId xmlns:a16="http://schemas.microsoft.com/office/drawing/2014/main" xmlns="" id="{B6056D87-7ECC-4953-B155-7D14F6C22848}"/>
                </a:ext>
              </a:extLst>
            </p:cNvPr>
            <p:cNvSpPr/>
            <p:nvPr/>
          </p:nvSpPr>
          <p:spPr>
            <a:xfrm>
              <a:off x="399679" y="1162280"/>
              <a:ext cx="2831136" cy="6201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Coordinar el</a:t>
              </a:r>
            </a:p>
            <a:p>
              <a:pPr algn="ctr"/>
              <a:r>
                <a:rPr lang="es-MX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Diagnóstico 2019</a:t>
              </a:r>
            </a:p>
          </p:txBody>
        </p:sp>
        <p:sp>
          <p:nvSpPr>
            <p:cNvPr id="28" name="7 Rectángulo">
              <a:extLst>
                <a:ext uri="{FF2B5EF4-FFF2-40B4-BE49-F238E27FC236}">
                  <a16:creationId xmlns:a16="http://schemas.microsoft.com/office/drawing/2014/main" xmlns="" id="{76D53EE7-FB37-47A0-87D3-BC37A3FC6EF5}"/>
                </a:ext>
              </a:extLst>
            </p:cNvPr>
            <p:cNvSpPr/>
            <p:nvPr/>
          </p:nvSpPr>
          <p:spPr>
            <a:xfrm>
              <a:off x="3296759" y="1162279"/>
              <a:ext cx="2831136" cy="6201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Responsable de </a:t>
              </a:r>
            </a:p>
            <a:p>
              <a:pPr algn="ctr"/>
              <a:r>
                <a:rPr lang="es-MX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Sección-Categoría</a:t>
              </a:r>
            </a:p>
          </p:txBody>
        </p:sp>
        <p:sp>
          <p:nvSpPr>
            <p:cNvPr id="29" name="8 Rectángulo">
              <a:extLst>
                <a:ext uri="{FF2B5EF4-FFF2-40B4-BE49-F238E27FC236}">
                  <a16:creationId xmlns:a16="http://schemas.microsoft.com/office/drawing/2014/main" xmlns="" id="{860A6D0D-E6F1-457E-B9A0-0BCDBE7DABF8}"/>
                </a:ext>
              </a:extLst>
            </p:cNvPr>
            <p:cNvSpPr/>
            <p:nvPr/>
          </p:nvSpPr>
          <p:spPr>
            <a:xfrm>
              <a:off x="6209448" y="1179372"/>
              <a:ext cx="2831136" cy="62017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Responsable de</a:t>
              </a:r>
            </a:p>
            <a:p>
              <a:pPr algn="ctr"/>
              <a:r>
                <a:rPr lang="es-MX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s-MX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Pregunta</a:t>
              </a:r>
            </a:p>
          </p:txBody>
        </p:sp>
        <p:sp>
          <p:nvSpPr>
            <p:cNvPr id="30" name="10 CuadroTexto">
              <a:extLst>
                <a:ext uri="{FF2B5EF4-FFF2-40B4-BE49-F238E27FC236}">
                  <a16:creationId xmlns:a16="http://schemas.microsoft.com/office/drawing/2014/main" xmlns="" id="{39E40E82-DCD1-43B7-BD01-822E8E6ECA28}"/>
                </a:ext>
              </a:extLst>
            </p:cNvPr>
            <p:cNvSpPr txBox="1"/>
            <p:nvPr/>
          </p:nvSpPr>
          <p:spPr>
            <a:xfrm>
              <a:off x="3296759" y="827386"/>
              <a:ext cx="2831136" cy="30777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s-ES"/>
              </a:defPPr>
              <a:lvl1pPr algn="ctr">
                <a:defRPr sz="2000">
                  <a:solidFill>
                    <a:schemeClr val="bg1"/>
                  </a:solidFill>
                </a:defRPr>
              </a:lvl1pPr>
            </a:lstStyle>
            <a:p>
              <a:r>
                <a:rPr lang="es-MX" dirty="0"/>
                <a:t>Operativo</a:t>
              </a:r>
            </a:p>
          </p:txBody>
        </p:sp>
        <p:sp>
          <p:nvSpPr>
            <p:cNvPr id="31" name="11 CuadroTexto">
              <a:extLst>
                <a:ext uri="{FF2B5EF4-FFF2-40B4-BE49-F238E27FC236}">
                  <a16:creationId xmlns:a16="http://schemas.microsoft.com/office/drawing/2014/main" xmlns="" id="{DA99C08D-1D08-486E-A0D5-60DD54BECF71}"/>
                </a:ext>
              </a:extLst>
            </p:cNvPr>
            <p:cNvSpPr txBox="1"/>
            <p:nvPr/>
          </p:nvSpPr>
          <p:spPr>
            <a:xfrm>
              <a:off x="6209448" y="828864"/>
              <a:ext cx="2831136" cy="30777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s-ES"/>
              </a:defPPr>
              <a:lvl1pPr algn="ctr">
                <a:defRPr sz="2000">
                  <a:solidFill>
                    <a:schemeClr val="bg1"/>
                  </a:solidFill>
                </a:defRPr>
              </a:lvl1pPr>
            </a:lstStyle>
            <a:p>
              <a:r>
                <a:rPr lang="es-MX" dirty="0"/>
                <a:t>Área</a:t>
              </a:r>
            </a:p>
          </p:txBody>
        </p:sp>
      </p:grpSp>
      <p:grpSp>
        <p:nvGrpSpPr>
          <p:cNvPr id="32" name="45 Grupo">
            <a:extLst>
              <a:ext uri="{FF2B5EF4-FFF2-40B4-BE49-F238E27FC236}">
                <a16:creationId xmlns:a16="http://schemas.microsoft.com/office/drawing/2014/main" xmlns="" id="{A82B6876-AA60-4A97-81EE-81933D2E762E}"/>
              </a:ext>
            </a:extLst>
          </p:cNvPr>
          <p:cNvGrpSpPr/>
          <p:nvPr/>
        </p:nvGrpSpPr>
        <p:grpSpPr>
          <a:xfrm>
            <a:off x="614544" y="2445966"/>
            <a:ext cx="11491730" cy="1247683"/>
            <a:chOff x="43044" y="1973623"/>
            <a:chExt cx="8997540" cy="1119951"/>
          </a:xfrm>
        </p:grpSpPr>
        <p:sp>
          <p:nvSpPr>
            <p:cNvPr id="33" name="14 Rectángulo">
              <a:extLst>
                <a:ext uri="{FF2B5EF4-FFF2-40B4-BE49-F238E27FC236}">
                  <a16:creationId xmlns:a16="http://schemas.microsoft.com/office/drawing/2014/main" xmlns="" id="{7EFCC634-9DD7-4957-B668-6B6F273E8F91}"/>
                </a:ext>
              </a:extLst>
            </p:cNvPr>
            <p:cNvSpPr/>
            <p:nvPr/>
          </p:nvSpPr>
          <p:spPr>
            <a:xfrm rot="16200000">
              <a:off x="-375998" y="2392667"/>
              <a:ext cx="1119949" cy="2818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</a:rPr>
                <a:t>Funciones </a:t>
              </a:r>
            </a:p>
          </p:txBody>
        </p:sp>
        <p:sp>
          <p:nvSpPr>
            <p:cNvPr id="34" name="15 Rectángulo">
              <a:extLst>
                <a:ext uri="{FF2B5EF4-FFF2-40B4-BE49-F238E27FC236}">
                  <a16:creationId xmlns:a16="http://schemas.microsoft.com/office/drawing/2014/main" xmlns="" id="{D3F851EA-5D3B-441E-AC43-BA6889EBDBD6}"/>
                </a:ext>
              </a:extLst>
            </p:cNvPr>
            <p:cNvSpPr/>
            <p:nvPr/>
          </p:nvSpPr>
          <p:spPr>
            <a:xfrm>
              <a:off x="399679" y="1973625"/>
              <a:ext cx="2831136" cy="11199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marL="85725" indent="-85725" algn="just">
                <a:buFont typeface="Arial" pitchFamily="34" charset="0"/>
                <a:buChar char="•"/>
              </a:pPr>
              <a:r>
                <a:rPr lang="es-MX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Seguimiento de la información, </a:t>
              </a:r>
              <a:r>
                <a:rPr lang="es-MX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respuestas y documentos adjuntos.</a:t>
              </a:r>
            </a:p>
            <a:p>
              <a:pPr marL="85725" indent="-85725" algn="just">
                <a:buFont typeface="Arial" pitchFamily="34" charset="0"/>
                <a:buChar char="•"/>
              </a:pPr>
              <a:r>
                <a:rPr lang="es-MX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Atención de dudas y asesoría</a:t>
              </a:r>
              <a:r>
                <a:rPr lang="es-MX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.</a:t>
              </a:r>
            </a:p>
            <a:p>
              <a:pPr marL="85725" indent="-85725" algn="just">
                <a:buFont typeface="Arial" pitchFamily="34" charset="0"/>
                <a:buChar char="•"/>
              </a:pPr>
              <a:r>
                <a:rPr lang="es-MX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Generación y validación </a:t>
              </a:r>
              <a:r>
                <a:rPr lang="es-MX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del Preinforme.</a:t>
              </a:r>
            </a:p>
            <a:p>
              <a:pPr marL="85725" indent="-85725" algn="just">
                <a:buFont typeface="Arial" pitchFamily="34" charset="0"/>
                <a:buChar char="•"/>
              </a:pPr>
              <a:r>
                <a:rPr lang="es-MX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Responder la sección </a:t>
              </a:r>
              <a:r>
                <a:rPr lang="es-MX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de Buenas Prácticas</a:t>
              </a:r>
              <a:r>
                <a:rPr lang="es-MX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.</a:t>
              </a:r>
            </a:p>
            <a:p>
              <a:pPr marL="85725" indent="-85725" algn="just">
                <a:buFont typeface="Arial" pitchFamily="34" charset="0"/>
                <a:buChar char="•"/>
              </a:pPr>
              <a:r>
                <a:rPr lang="es-MX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Envío del </a:t>
              </a:r>
              <a:r>
                <a:rPr lang="es-MX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Diagnóstico 2019 a la SHCP</a:t>
              </a:r>
              <a:r>
                <a:rPr lang="es-MX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.</a:t>
              </a:r>
              <a:endParaRPr lang="es-MX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16 Rectángulo">
              <a:extLst>
                <a:ext uri="{FF2B5EF4-FFF2-40B4-BE49-F238E27FC236}">
                  <a16:creationId xmlns:a16="http://schemas.microsoft.com/office/drawing/2014/main" xmlns="" id="{F4505011-ACE7-43AE-A9DD-C6459801137B}"/>
                </a:ext>
              </a:extLst>
            </p:cNvPr>
            <p:cNvSpPr/>
            <p:nvPr/>
          </p:nvSpPr>
          <p:spPr>
            <a:xfrm>
              <a:off x="3296759" y="1973624"/>
              <a:ext cx="2831136" cy="111994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marL="85725" indent="-85725" algn="just">
                <a:buFont typeface="Arial" pitchFamily="34" charset="0"/>
                <a:buChar char="•"/>
              </a:pPr>
              <a:r>
                <a:rPr lang="es-MX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Distribución y seguimiento </a:t>
              </a:r>
              <a:r>
                <a:rPr lang="es-MX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de preguntas.</a:t>
              </a:r>
            </a:p>
            <a:p>
              <a:pPr marL="85725" indent="-85725" algn="just">
                <a:buFont typeface="Arial" pitchFamily="34" charset="0"/>
                <a:buChar char="•"/>
              </a:pPr>
              <a:endParaRPr lang="es-MX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endParaRPr>
            </a:p>
            <a:p>
              <a:pPr marL="85725" indent="-85725" algn="just">
                <a:buFont typeface="Arial" pitchFamily="34" charset="0"/>
                <a:buChar char="•"/>
              </a:pPr>
              <a:r>
                <a:rPr lang="es-MX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Integración y captura </a:t>
              </a:r>
              <a:r>
                <a:rPr lang="es-MX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de la información y Evidencia de cada pregunta.</a:t>
              </a:r>
            </a:p>
            <a:p>
              <a:pPr marL="85725" indent="-85725" algn="just">
                <a:buFont typeface="Arial" pitchFamily="34" charset="0"/>
                <a:buChar char="•"/>
              </a:pPr>
              <a:endParaRPr lang="es-MX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endParaRPr>
            </a:p>
            <a:p>
              <a:pPr marL="85725" indent="-85725" algn="just">
                <a:buFont typeface="Arial" pitchFamily="34" charset="0"/>
                <a:buChar char="•"/>
              </a:pPr>
              <a:r>
                <a:rPr lang="es-MX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Validación</a:t>
              </a:r>
              <a:r>
                <a:rPr lang="es-MX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 de la información y evidencias.</a:t>
              </a:r>
            </a:p>
          </p:txBody>
        </p:sp>
        <p:sp>
          <p:nvSpPr>
            <p:cNvPr id="36" name="17 Rectángulo">
              <a:extLst>
                <a:ext uri="{FF2B5EF4-FFF2-40B4-BE49-F238E27FC236}">
                  <a16:creationId xmlns:a16="http://schemas.microsoft.com/office/drawing/2014/main" xmlns="" id="{B0A58FB9-47F8-4D1B-8996-3F9F5BF1484E}"/>
                </a:ext>
              </a:extLst>
            </p:cNvPr>
            <p:cNvSpPr/>
            <p:nvPr/>
          </p:nvSpPr>
          <p:spPr>
            <a:xfrm>
              <a:off x="6209448" y="1973623"/>
              <a:ext cx="2831136" cy="111994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marL="85725" indent="-85725" algn="just">
                <a:buFont typeface="Arial" pitchFamily="34" charset="0"/>
                <a:buChar char="•"/>
              </a:pPr>
              <a:r>
                <a:rPr lang="es-MX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Desarrollo de respuestas </a:t>
              </a:r>
              <a:r>
                <a:rPr lang="es-MX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con evidencia de las preguntas designadas.</a:t>
              </a:r>
            </a:p>
            <a:p>
              <a:pPr marL="85725" indent="-85725" algn="just">
                <a:buFont typeface="Arial" pitchFamily="34" charset="0"/>
                <a:buChar char="•"/>
              </a:pPr>
              <a:endParaRPr lang="es-MX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endParaRPr>
            </a:p>
            <a:p>
              <a:pPr marL="85725" indent="-85725" algn="just">
                <a:buFont typeface="Arial" pitchFamily="34" charset="0"/>
                <a:buChar char="•"/>
              </a:pPr>
              <a:r>
                <a:rPr lang="es-MX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Validación y envío </a:t>
              </a:r>
              <a:r>
                <a:rPr lang="es-MX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de información con soportes para registro.</a:t>
              </a:r>
            </a:p>
            <a:p>
              <a:pPr marL="85725" indent="-85725" algn="just">
                <a:buFont typeface="Arial" pitchFamily="34" charset="0"/>
                <a:buChar char="•"/>
              </a:pPr>
              <a:endParaRPr lang="es-MX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endParaRPr>
            </a:p>
            <a:p>
              <a:pPr marL="85725" indent="-85725" algn="just">
                <a:buFont typeface="Arial" pitchFamily="34" charset="0"/>
                <a:buChar char="•"/>
              </a:pPr>
              <a:r>
                <a:rPr lang="es-MX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Atender observaciones </a:t>
              </a:r>
              <a:r>
                <a:rPr lang="es-MX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oportunamente.</a:t>
              </a:r>
            </a:p>
          </p:txBody>
        </p:sp>
      </p:grpSp>
      <p:grpSp>
        <p:nvGrpSpPr>
          <p:cNvPr id="37" name="69 Grupo">
            <a:extLst>
              <a:ext uri="{FF2B5EF4-FFF2-40B4-BE49-F238E27FC236}">
                <a16:creationId xmlns:a16="http://schemas.microsoft.com/office/drawing/2014/main" xmlns="" id="{8C6CCCF4-DC84-4ED1-BE73-26AC2FEC8877}"/>
              </a:ext>
            </a:extLst>
          </p:cNvPr>
          <p:cNvGrpSpPr/>
          <p:nvPr/>
        </p:nvGrpSpPr>
        <p:grpSpPr>
          <a:xfrm>
            <a:off x="605481" y="3848560"/>
            <a:ext cx="11443269" cy="2794349"/>
            <a:chOff x="79265" y="3282600"/>
            <a:chExt cx="8639138" cy="1584758"/>
          </a:xfrm>
        </p:grpSpPr>
        <p:sp>
          <p:nvSpPr>
            <p:cNvPr id="38" name="68 Rectángulo">
              <a:extLst>
                <a:ext uri="{FF2B5EF4-FFF2-40B4-BE49-F238E27FC236}">
                  <a16:creationId xmlns:a16="http://schemas.microsoft.com/office/drawing/2014/main" xmlns="" id="{F554E522-6CCE-4FA1-9722-B78035015479}"/>
                </a:ext>
              </a:extLst>
            </p:cNvPr>
            <p:cNvSpPr/>
            <p:nvPr/>
          </p:nvSpPr>
          <p:spPr>
            <a:xfrm>
              <a:off x="508498" y="4490229"/>
              <a:ext cx="2024229" cy="345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s-MX" sz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67 Rectángulo">
              <a:extLst>
                <a:ext uri="{FF2B5EF4-FFF2-40B4-BE49-F238E27FC236}">
                  <a16:creationId xmlns:a16="http://schemas.microsoft.com/office/drawing/2014/main" xmlns="" id="{DBCEADFB-67F4-4A29-87C2-3CC6ED79ABB3}"/>
                </a:ext>
              </a:extLst>
            </p:cNvPr>
            <p:cNvSpPr/>
            <p:nvPr/>
          </p:nvSpPr>
          <p:spPr>
            <a:xfrm>
              <a:off x="3562331" y="4476608"/>
              <a:ext cx="2024229" cy="345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s-MX" sz="1200" dirty="0">
                <a:solidFill>
                  <a:schemeClr val="bg1"/>
                </a:solidFill>
              </a:endParaRPr>
            </a:p>
          </p:txBody>
        </p:sp>
        <p:sp>
          <p:nvSpPr>
            <p:cNvPr id="40" name="66 Rectángulo">
              <a:extLst>
                <a:ext uri="{FF2B5EF4-FFF2-40B4-BE49-F238E27FC236}">
                  <a16:creationId xmlns:a16="http://schemas.microsoft.com/office/drawing/2014/main" xmlns="" id="{B235A81C-B78A-4643-A1F9-6B7D2DD18EEF}"/>
                </a:ext>
              </a:extLst>
            </p:cNvPr>
            <p:cNvSpPr/>
            <p:nvPr/>
          </p:nvSpPr>
          <p:spPr>
            <a:xfrm>
              <a:off x="6694174" y="4521958"/>
              <a:ext cx="2024229" cy="345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s-MX" sz="1200" dirty="0">
                <a:solidFill>
                  <a:schemeClr val="bg1"/>
                </a:solidFill>
              </a:endParaRPr>
            </a:p>
          </p:txBody>
        </p:sp>
        <p:sp>
          <p:nvSpPr>
            <p:cNvPr id="41" name="65 Rectángulo">
              <a:extLst>
                <a:ext uri="{FF2B5EF4-FFF2-40B4-BE49-F238E27FC236}">
                  <a16:creationId xmlns:a16="http://schemas.microsoft.com/office/drawing/2014/main" xmlns="" id="{3184D6C1-78C2-4332-857E-3D1E1FF471F9}"/>
                </a:ext>
              </a:extLst>
            </p:cNvPr>
            <p:cNvSpPr/>
            <p:nvPr/>
          </p:nvSpPr>
          <p:spPr>
            <a:xfrm>
              <a:off x="6683988" y="3282600"/>
              <a:ext cx="2024229" cy="345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s-MX" sz="1200" dirty="0">
                <a:solidFill>
                  <a:schemeClr val="bg1"/>
                </a:solidFill>
              </a:endParaRPr>
            </a:p>
          </p:txBody>
        </p:sp>
        <p:sp>
          <p:nvSpPr>
            <p:cNvPr id="42" name="64 Rectángulo">
              <a:extLst>
                <a:ext uri="{FF2B5EF4-FFF2-40B4-BE49-F238E27FC236}">
                  <a16:creationId xmlns:a16="http://schemas.microsoft.com/office/drawing/2014/main" xmlns="" id="{C2409247-5C4D-4DD5-BFD2-A26F5E09DD83}"/>
                </a:ext>
              </a:extLst>
            </p:cNvPr>
            <p:cNvSpPr/>
            <p:nvPr/>
          </p:nvSpPr>
          <p:spPr>
            <a:xfrm>
              <a:off x="3568431" y="3310849"/>
              <a:ext cx="2024229" cy="345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s-MX" sz="1200" dirty="0">
                <a:solidFill>
                  <a:schemeClr val="bg1"/>
                </a:solidFill>
              </a:endParaRPr>
            </a:p>
          </p:txBody>
        </p:sp>
        <p:sp>
          <p:nvSpPr>
            <p:cNvPr id="43" name="63 Rectángulo">
              <a:extLst>
                <a:ext uri="{FF2B5EF4-FFF2-40B4-BE49-F238E27FC236}">
                  <a16:creationId xmlns:a16="http://schemas.microsoft.com/office/drawing/2014/main" xmlns="" id="{EC895C51-2C3E-42DA-9724-A1E87E5711FA}"/>
                </a:ext>
              </a:extLst>
            </p:cNvPr>
            <p:cNvSpPr/>
            <p:nvPr/>
          </p:nvSpPr>
          <p:spPr>
            <a:xfrm>
              <a:off x="523707" y="3288611"/>
              <a:ext cx="2024229" cy="345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s-MX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44" name="46 Grupo">
              <a:extLst>
                <a:ext uri="{FF2B5EF4-FFF2-40B4-BE49-F238E27FC236}">
                  <a16:creationId xmlns:a16="http://schemas.microsoft.com/office/drawing/2014/main" xmlns="" id="{8B96E13E-87B5-4295-8ADF-EF8AEFDB0493}"/>
                </a:ext>
              </a:extLst>
            </p:cNvPr>
            <p:cNvGrpSpPr/>
            <p:nvPr/>
          </p:nvGrpSpPr>
          <p:grpSpPr>
            <a:xfrm>
              <a:off x="79265" y="3282600"/>
              <a:ext cx="8611807" cy="1576711"/>
              <a:chOff x="79265" y="3282600"/>
              <a:chExt cx="8611807" cy="1576711"/>
            </a:xfrm>
          </p:grpSpPr>
          <p:sp>
            <p:nvSpPr>
              <p:cNvPr id="51" name="18 Rectángulo">
                <a:extLst>
                  <a:ext uri="{FF2B5EF4-FFF2-40B4-BE49-F238E27FC236}">
                    <a16:creationId xmlns:a16="http://schemas.microsoft.com/office/drawing/2014/main" xmlns="" id="{C28A2363-8EE3-40A2-B1F6-B0D40448F9C9}"/>
                  </a:ext>
                </a:extLst>
              </p:cNvPr>
              <p:cNvSpPr/>
              <p:nvPr/>
            </p:nvSpPr>
            <p:spPr>
              <a:xfrm rot="16200000">
                <a:off x="-507900" y="3926697"/>
                <a:ext cx="1446114" cy="27178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MX" sz="2000" b="1" dirty="0">
                    <a:solidFill>
                      <a:schemeClr val="bg1"/>
                    </a:solidFill>
                  </a:rPr>
                  <a:t>Proceso</a:t>
                </a:r>
              </a:p>
            </p:txBody>
          </p:sp>
          <p:sp>
            <p:nvSpPr>
              <p:cNvPr id="52" name="5 Elipse">
                <a:extLst>
                  <a:ext uri="{FF2B5EF4-FFF2-40B4-BE49-F238E27FC236}">
                    <a16:creationId xmlns:a16="http://schemas.microsoft.com/office/drawing/2014/main" xmlns="" id="{18F5E52F-5663-419A-8588-5C5776FACA6A}"/>
                  </a:ext>
                </a:extLst>
              </p:cNvPr>
              <p:cNvSpPr/>
              <p:nvPr/>
            </p:nvSpPr>
            <p:spPr>
              <a:xfrm>
                <a:off x="1413038" y="3714969"/>
                <a:ext cx="247828" cy="19069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19 Elipse">
                <a:extLst>
                  <a:ext uri="{FF2B5EF4-FFF2-40B4-BE49-F238E27FC236}">
                    <a16:creationId xmlns:a16="http://schemas.microsoft.com/office/drawing/2014/main" xmlns="" id="{419F887F-FCC1-4085-81C5-CE49C94BBC24}"/>
                  </a:ext>
                </a:extLst>
              </p:cNvPr>
              <p:cNvSpPr/>
              <p:nvPr/>
            </p:nvSpPr>
            <p:spPr>
              <a:xfrm>
                <a:off x="4456632" y="3774390"/>
                <a:ext cx="247828" cy="19069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20 Elipse">
                <a:extLst>
                  <a:ext uri="{FF2B5EF4-FFF2-40B4-BE49-F238E27FC236}">
                    <a16:creationId xmlns:a16="http://schemas.microsoft.com/office/drawing/2014/main" xmlns="" id="{6371C0A2-3FA2-4BB6-B3CC-006E4D30314C}"/>
                  </a:ext>
                </a:extLst>
              </p:cNvPr>
              <p:cNvSpPr/>
              <p:nvPr/>
            </p:nvSpPr>
            <p:spPr>
              <a:xfrm>
                <a:off x="7578016" y="3774390"/>
                <a:ext cx="247828" cy="19069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21 Elipse">
                <a:extLst>
                  <a:ext uri="{FF2B5EF4-FFF2-40B4-BE49-F238E27FC236}">
                    <a16:creationId xmlns:a16="http://schemas.microsoft.com/office/drawing/2014/main" xmlns="" id="{4224AE09-C882-4A2C-B0C2-4491DD26CE12}"/>
                  </a:ext>
                </a:extLst>
              </p:cNvPr>
              <p:cNvSpPr/>
              <p:nvPr/>
            </p:nvSpPr>
            <p:spPr>
              <a:xfrm>
                <a:off x="7580864" y="4158314"/>
                <a:ext cx="247828" cy="19069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22 Elipse">
                <a:extLst>
                  <a:ext uri="{FF2B5EF4-FFF2-40B4-BE49-F238E27FC236}">
                    <a16:creationId xmlns:a16="http://schemas.microsoft.com/office/drawing/2014/main" xmlns="" id="{ABD71C54-679B-4D5D-97C4-28FAE3D19C3A}"/>
                  </a:ext>
                </a:extLst>
              </p:cNvPr>
              <p:cNvSpPr/>
              <p:nvPr/>
            </p:nvSpPr>
            <p:spPr>
              <a:xfrm>
                <a:off x="4461002" y="4158314"/>
                <a:ext cx="247828" cy="19069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23 Elipse">
                <a:extLst>
                  <a:ext uri="{FF2B5EF4-FFF2-40B4-BE49-F238E27FC236}">
                    <a16:creationId xmlns:a16="http://schemas.microsoft.com/office/drawing/2014/main" xmlns="" id="{C268F223-9C3C-4E25-AFEF-1A29B63763A4}"/>
                  </a:ext>
                </a:extLst>
              </p:cNvPr>
              <p:cNvSpPr/>
              <p:nvPr/>
            </p:nvSpPr>
            <p:spPr>
              <a:xfrm>
                <a:off x="1413038" y="4158314"/>
                <a:ext cx="247828" cy="19069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8" name="24 Conector recto">
                <a:extLst>
                  <a:ext uri="{FF2B5EF4-FFF2-40B4-BE49-F238E27FC236}">
                    <a16:creationId xmlns:a16="http://schemas.microsoft.com/office/drawing/2014/main" xmlns="" id="{39D2C426-0813-482D-8171-732BA4DED3CA}"/>
                  </a:ext>
                </a:extLst>
              </p:cNvPr>
              <p:cNvCxnSpPr>
                <a:cxnSpLocks/>
                <a:endCxn id="53" idx="2"/>
              </p:cNvCxnSpPr>
              <p:nvPr/>
            </p:nvCxnSpPr>
            <p:spPr>
              <a:xfrm flipV="1">
                <a:off x="1660866" y="3869736"/>
                <a:ext cx="2795766" cy="1"/>
              </a:xfrm>
              <a:prstGeom prst="line">
                <a:avLst/>
              </a:prstGeom>
              <a:ln w="762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25 Conector recto">
                <a:extLst>
                  <a:ext uri="{FF2B5EF4-FFF2-40B4-BE49-F238E27FC236}">
                    <a16:creationId xmlns:a16="http://schemas.microsoft.com/office/drawing/2014/main" xmlns="" id="{61006140-A42D-4297-BEB1-CCAF382842A8}"/>
                  </a:ext>
                </a:extLst>
              </p:cNvPr>
              <p:cNvCxnSpPr>
                <a:stCxn id="53" idx="6"/>
                <a:endCxn id="54" idx="2"/>
              </p:cNvCxnSpPr>
              <p:nvPr/>
            </p:nvCxnSpPr>
            <p:spPr>
              <a:xfrm>
                <a:off x="4704460" y="3869736"/>
                <a:ext cx="2873556" cy="0"/>
              </a:xfrm>
              <a:prstGeom prst="line">
                <a:avLst/>
              </a:prstGeom>
              <a:ln w="762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28 Conector recto">
                <a:extLst>
                  <a:ext uri="{FF2B5EF4-FFF2-40B4-BE49-F238E27FC236}">
                    <a16:creationId xmlns:a16="http://schemas.microsoft.com/office/drawing/2014/main" xmlns="" id="{83635636-567C-4935-9A0E-733740ECDCA7}"/>
                  </a:ext>
                </a:extLst>
              </p:cNvPr>
              <p:cNvCxnSpPr>
                <a:stCxn id="55" idx="0"/>
                <a:endCxn id="54" idx="4"/>
              </p:cNvCxnSpPr>
              <p:nvPr/>
            </p:nvCxnSpPr>
            <p:spPr>
              <a:xfrm flipH="1" flipV="1">
                <a:off x="7701930" y="3965082"/>
                <a:ext cx="2848" cy="193232"/>
              </a:xfrm>
              <a:prstGeom prst="line">
                <a:avLst/>
              </a:prstGeom>
              <a:ln w="762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31 Conector recto">
                <a:extLst>
                  <a:ext uri="{FF2B5EF4-FFF2-40B4-BE49-F238E27FC236}">
                    <a16:creationId xmlns:a16="http://schemas.microsoft.com/office/drawing/2014/main" xmlns="" id="{83F807F2-E427-43A8-9201-ED83509C448E}"/>
                  </a:ext>
                </a:extLst>
              </p:cNvPr>
              <p:cNvCxnSpPr>
                <a:cxnSpLocks/>
                <a:stCxn id="56" idx="6"/>
              </p:cNvCxnSpPr>
              <p:nvPr/>
            </p:nvCxnSpPr>
            <p:spPr>
              <a:xfrm>
                <a:off x="4708830" y="4253660"/>
                <a:ext cx="2884208" cy="1"/>
              </a:xfrm>
              <a:prstGeom prst="line">
                <a:avLst/>
              </a:prstGeom>
              <a:ln w="762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34 Conector recto">
                <a:extLst>
                  <a:ext uri="{FF2B5EF4-FFF2-40B4-BE49-F238E27FC236}">
                    <a16:creationId xmlns:a16="http://schemas.microsoft.com/office/drawing/2014/main" xmlns="" id="{A83BAA21-7DC0-49ED-8533-1C82019432EA}"/>
                  </a:ext>
                </a:extLst>
              </p:cNvPr>
              <p:cNvCxnSpPr>
                <a:stCxn id="57" idx="6"/>
                <a:endCxn id="56" idx="2"/>
              </p:cNvCxnSpPr>
              <p:nvPr/>
            </p:nvCxnSpPr>
            <p:spPr>
              <a:xfrm>
                <a:off x="1660866" y="4253660"/>
                <a:ext cx="2800136" cy="0"/>
              </a:xfrm>
              <a:prstGeom prst="line">
                <a:avLst/>
              </a:prstGeom>
              <a:ln w="762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38 Rectángulo">
                <a:extLst>
                  <a:ext uri="{FF2B5EF4-FFF2-40B4-BE49-F238E27FC236}">
                    <a16:creationId xmlns:a16="http://schemas.microsoft.com/office/drawing/2014/main" xmlns="" id="{4C33C077-EC20-4C16-A60C-EF93A6473C73}"/>
                  </a:ext>
                </a:extLst>
              </p:cNvPr>
              <p:cNvSpPr/>
              <p:nvPr/>
            </p:nvSpPr>
            <p:spPr>
              <a:xfrm>
                <a:off x="557643" y="3288255"/>
                <a:ext cx="1964039" cy="4269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MX" sz="1400" dirty="0">
                    <a:solidFill>
                      <a:schemeClr val="bg1"/>
                    </a:solidFill>
                  </a:rPr>
                  <a:t>Organiza y entrega información de las SECCIONES-CATEGORÍAS</a:t>
                </a:r>
              </a:p>
            </p:txBody>
          </p:sp>
          <p:sp>
            <p:nvSpPr>
              <p:cNvPr id="64" name="39 Rectángulo">
                <a:extLst>
                  <a:ext uri="{FF2B5EF4-FFF2-40B4-BE49-F238E27FC236}">
                    <a16:creationId xmlns:a16="http://schemas.microsoft.com/office/drawing/2014/main" xmlns="" id="{432CEFF1-108B-4199-8852-F635996CD322}"/>
                  </a:ext>
                </a:extLst>
              </p:cNvPr>
              <p:cNvSpPr/>
              <p:nvPr/>
            </p:nvSpPr>
            <p:spPr>
              <a:xfrm>
                <a:off x="3590906" y="3302900"/>
                <a:ext cx="1964039" cy="4269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MX" sz="1400" dirty="0">
                    <a:solidFill>
                      <a:schemeClr val="bg1"/>
                    </a:solidFill>
                  </a:rPr>
                  <a:t>Analiza y distribuye preguntas  de cada SECCIÓN-CATEGORÍA</a:t>
                </a:r>
              </a:p>
            </p:txBody>
          </p:sp>
          <p:sp>
            <p:nvSpPr>
              <p:cNvPr id="65" name="40 Rectángulo">
                <a:extLst>
                  <a:ext uri="{FF2B5EF4-FFF2-40B4-BE49-F238E27FC236}">
                    <a16:creationId xmlns:a16="http://schemas.microsoft.com/office/drawing/2014/main" xmlns="" id="{52F81ADD-E41F-493C-B31A-B0A0A3C43951}"/>
                  </a:ext>
                </a:extLst>
              </p:cNvPr>
              <p:cNvSpPr/>
              <p:nvPr/>
            </p:nvSpPr>
            <p:spPr>
              <a:xfrm>
                <a:off x="6718488" y="3282600"/>
                <a:ext cx="1964039" cy="4269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MX" sz="1400" dirty="0">
                    <a:solidFill>
                      <a:schemeClr val="bg1"/>
                    </a:solidFill>
                  </a:rPr>
                  <a:t>Desarrolla, modifica o fortalece </a:t>
                </a:r>
              </a:p>
              <a:p>
                <a:pPr algn="ctr"/>
                <a:r>
                  <a:rPr lang="es-MX" sz="1400" dirty="0">
                    <a:solidFill>
                      <a:schemeClr val="bg1"/>
                    </a:solidFill>
                  </a:rPr>
                  <a:t>RESPUESTA - EVIDENCIA</a:t>
                </a:r>
              </a:p>
            </p:txBody>
          </p:sp>
          <p:sp>
            <p:nvSpPr>
              <p:cNvPr id="66" name="42 Rectángulo">
                <a:extLst>
                  <a:ext uri="{FF2B5EF4-FFF2-40B4-BE49-F238E27FC236}">
                    <a16:creationId xmlns:a16="http://schemas.microsoft.com/office/drawing/2014/main" xmlns="" id="{7C7F2AE0-A4D3-4519-9447-1D974F31C03C}"/>
                  </a:ext>
                </a:extLst>
              </p:cNvPr>
              <p:cNvSpPr/>
              <p:nvPr/>
            </p:nvSpPr>
            <p:spPr>
              <a:xfrm>
                <a:off x="6727033" y="4432352"/>
                <a:ext cx="1964039" cy="4269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MX" sz="1400" dirty="0">
                    <a:solidFill>
                      <a:schemeClr val="bg1"/>
                    </a:solidFill>
                  </a:rPr>
                  <a:t>Valida y Envía</a:t>
                </a:r>
              </a:p>
              <a:p>
                <a:pPr algn="ctr"/>
                <a:r>
                  <a:rPr lang="es-MX" sz="1400" dirty="0">
                    <a:solidFill>
                      <a:schemeClr val="bg1"/>
                    </a:solidFill>
                  </a:rPr>
                  <a:t>RESPUESTAS - EVIDENCIA</a:t>
                </a:r>
              </a:p>
            </p:txBody>
          </p:sp>
          <p:sp>
            <p:nvSpPr>
              <p:cNvPr id="67" name="43 Rectángulo">
                <a:extLst>
                  <a:ext uri="{FF2B5EF4-FFF2-40B4-BE49-F238E27FC236}">
                    <a16:creationId xmlns:a16="http://schemas.microsoft.com/office/drawing/2014/main" xmlns="" id="{28813780-C293-437F-9907-BE5208DCA560}"/>
                  </a:ext>
                </a:extLst>
              </p:cNvPr>
              <p:cNvSpPr/>
              <p:nvPr/>
            </p:nvSpPr>
            <p:spPr>
              <a:xfrm>
                <a:off x="543357" y="4404574"/>
                <a:ext cx="1964039" cy="4269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MX" sz="1400" dirty="0">
                    <a:solidFill>
                      <a:schemeClr val="bg1"/>
                    </a:solidFill>
                  </a:rPr>
                  <a:t>Revisa, valida y envía</a:t>
                </a:r>
              </a:p>
              <a:p>
                <a:pPr algn="ctr"/>
                <a:r>
                  <a:rPr lang="es-MX" sz="1400" dirty="0">
                    <a:solidFill>
                      <a:schemeClr val="bg1"/>
                    </a:solidFill>
                  </a:rPr>
                  <a:t>INFORME PBR-SED</a:t>
                </a:r>
              </a:p>
            </p:txBody>
          </p:sp>
          <p:sp>
            <p:nvSpPr>
              <p:cNvPr id="68" name="41 Rectángulo">
                <a:extLst>
                  <a:ext uri="{FF2B5EF4-FFF2-40B4-BE49-F238E27FC236}">
                    <a16:creationId xmlns:a16="http://schemas.microsoft.com/office/drawing/2014/main" xmlns="" id="{0265B3C0-7766-42AD-8B0F-AAE30B0EA438}"/>
                  </a:ext>
                </a:extLst>
              </p:cNvPr>
              <p:cNvSpPr/>
              <p:nvPr/>
            </p:nvSpPr>
            <p:spPr>
              <a:xfrm>
                <a:off x="3598526" y="4404574"/>
                <a:ext cx="1964039" cy="4269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MX" sz="1400" dirty="0">
                    <a:solidFill>
                      <a:schemeClr val="bg1"/>
                    </a:solidFill>
                  </a:rPr>
                  <a:t>Integra, valida y captura</a:t>
                </a:r>
              </a:p>
              <a:p>
                <a:pPr algn="ctr"/>
                <a:r>
                  <a:rPr lang="es-MX" sz="1400" dirty="0">
                    <a:solidFill>
                      <a:schemeClr val="bg1"/>
                    </a:solidFill>
                  </a:rPr>
                  <a:t>SECCION-CATEGORÍA</a:t>
                </a:r>
              </a:p>
            </p:txBody>
          </p:sp>
        </p:grpSp>
        <p:cxnSp>
          <p:nvCxnSpPr>
            <p:cNvPr id="46" name="51 Conector recto">
              <a:extLst>
                <a:ext uri="{FF2B5EF4-FFF2-40B4-BE49-F238E27FC236}">
                  <a16:creationId xmlns:a16="http://schemas.microsoft.com/office/drawing/2014/main" xmlns="" id="{D7400AB7-E889-4C6C-87CB-378E65A11F04}"/>
                </a:ext>
              </a:extLst>
            </p:cNvPr>
            <p:cNvCxnSpPr>
              <a:cxnSpLocks/>
              <a:stCxn id="64" idx="2"/>
            </p:cNvCxnSpPr>
            <p:nvPr/>
          </p:nvCxnSpPr>
          <p:spPr>
            <a:xfrm>
              <a:off x="4572926" y="3729859"/>
              <a:ext cx="7264" cy="139877"/>
            </a:xfrm>
            <a:prstGeom prst="line">
              <a:avLst/>
            </a:prstGeom>
            <a:ln w="12700">
              <a:solidFill>
                <a:srgbClr val="FFC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52 Conector recto">
              <a:extLst>
                <a:ext uri="{FF2B5EF4-FFF2-40B4-BE49-F238E27FC236}">
                  <a16:creationId xmlns:a16="http://schemas.microsoft.com/office/drawing/2014/main" xmlns="" id="{9526F378-594E-49F7-824B-846FA0789A83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>
              <a:off x="7700508" y="3709559"/>
              <a:ext cx="8982" cy="160177"/>
            </a:xfrm>
            <a:prstGeom prst="line">
              <a:avLst/>
            </a:prstGeom>
            <a:ln w="12700">
              <a:solidFill>
                <a:srgbClr val="FFC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53 Conector recto">
              <a:extLst>
                <a:ext uri="{FF2B5EF4-FFF2-40B4-BE49-F238E27FC236}">
                  <a16:creationId xmlns:a16="http://schemas.microsoft.com/office/drawing/2014/main" xmlns="" id="{C9164DCA-1D20-4296-952D-D98E4FB86ADC}"/>
                </a:ext>
              </a:extLst>
            </p:cNvPr>
            <p:cNvCxnSpPr/>
            <p:nvPr/>
          </p:nvCxnSpPr>
          <p:spPr>
            <a:xfrm flipH="1" flipV="1">
              <a:off x="7706289" y="4250639"/>
              <a:ext cx="1" cy="193720"/>
            </a:xfrm>
            <a:prstGeom prst="line">
              <a:avLst/>
            </a:prstGeom>
            <a:ln w="12700">
              <a:solidFill>
                <a:srgbClr val="FFC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56 Conector recto">
              <a:extLst>
                <a:ext uri="{FF2B5EF4-FFF2-40B4-BE49-F238E27FC236}">
                  <a16:creationId xmlns:a16="http://schemas.microsoft.com/office/drawing/2014/main" xmlns="" id="{6A19CE2A-6DF4-4035-9127-643772C90C89}"/>
                </a:ext>
              </a:extLst>
            </p:cNvPr>
            <p:cNvCxnSpPr/>
            <p:nvPr/>
          </p:nvCxnSpPr>
          <p:spPr>
            <a:xfrm flipH="1" flipV="1">
              <a:off x="4567237" y="4249965"/>
              <a:ext cx="1" cy="19372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57 Conector recto">
              <a:extLst>
                <a:ext uri="{FF2B5EF4-FFF2-40B4-BE49-F238E27FC236}">
                  <a16:creationId xmlns:a16="http://schemas.microsoft.com/office/drawing/2014/main" xmlns="" id="{C45FA78B-1A09-4A21-B83E-690E4643F599}"/>
                </a:ext>
              </a:extLst>
            </p:cNvPr>
            <p:cNvCxnSpPr>
              <a:cxnSpLocks/>
              <a:stCxn id="67" idx="0"/>
            </p:cNvCxnSpPr>
            <p:nvPr/>
          </p:nvCxnSpPr>
          <p:spPr>
            <a:xfrm flipH="1" flipV="1">
              <a:off x="1524782" y="4261366"/>
              <a:ext cx="595" cy="14320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8 Conector recto">
              <a:extLst>
                <a:ext uri="{FF2B5EF4-FFF2-40B4-BE49-F238E27FC236}">
                  <a16:creationId xmlns:a16="http://schemas.microsoft.com/office/drawing/2014/main" xmlns="" id="{8A86BE00-F62E-4224-AA21-DD661354E224}"/>
                </a:ext>
              </a:extLst>
            </p:cNvPr>
            <p:cNvCxnSpPr>
              <a:cxnSpLocks/>
              <a:stCxn id="63" idx="2"/>
            </p:cNvCxnSpPr>
            <p:nvPr/>
          </p:nvCxnSpPr>
          <p:spPr>
            <a:xfrm flipH="1">
              <a:off x="1539662" y="3715214"/>
              <a:ext cx="1" cy="92429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4 Rectángulo">
            <a:extLst>
              <a:ext uri="{FF2B5EF4-FFF2-40B4-BE49-F238E27FC236}">
                <a16:creationId xmlns:a16="http://schemas.microsoft.com/office/drawing/2014/main" xmlns="" id="{70734F37-D7E7-4280-B4A6-90575D3FEAE9}"/>
              </a:ext>
            </a:extLst>
          </p:cNvPr>
          <p:cNvSpPr/>
          <p:nvPr/>
        </p:nvSpPr>
        <p:spPr>
          <a:xfrm>
            <a:off x="5073940" y="5061069"/>
            <a:ext cx="311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/>
              <a:t>Acompañamiento de la DPSAG</a:t>
            </a:r>
            <a:endParaRPr lang="es-MX" dirty="0"/>
          </a:p>
        </p:txBody>
      </p:sp>
      <p:sp>
        <p:nvSpPr>
          <p:cNvPr id="70" name="12 Rectángulo">
            <a:extLst>
              <a:ext uri="{FF2B5EF4-FFF2-40B4-BE49-F238E27FC236}">
                <a16:creationId xmlns:a16="http://schemas.microsoft.com/office/drawing/2014/main" xmlns="" id="{7BEBA459-CCFD-47BD-A38F-EA406DB7B110}"/>
              </a:ext>
            </a:extLst>
          </p:cNvPr>
          <p:cNvSpPr/>
          <p:nvPr/>
        </p:nvSpPr>
        <p:spPr>
          <a:xfrm>
            <a:off x="3529196" y="0"/>
            <a:ext cx="866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 2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Índice PbR-SED 2019</a:t>
            </a:r>
          </a:p>
        </p:txBody>
      </p:sp>
    </p:spTree>
    <p:extLst>
      <p:ext uri="{BB962C8B-B14F-4D97-AF65-F5344CB8AC3E}">
        <p14:creationId xmlns:p14="http://schemas.microsoft.com/office/powerpoint/2010/main" val="158267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013BE0AA-651A-4079-88CE-53D08DAA831B}"/>
              </a:ext>
            </a:extLst>
          </p:cNvPr>
          <p:cNvSpPr/>
          <p:nvPr/>
        </p:nvSpPr>
        <p:spPr>
          <a:xfrm>
            <a:off x="3519672" y="554210"/>
            <a:ext cx="866280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Coordinación Operativa </a:t>
            </a:r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Enlaces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0" name="12 Rectángulo">
            <a:extLst>
              <a:ext uri="{FF2B5EF4-FFF2-40B4-BE49-F238E27FC236}">
                <a16:creationId xmlns:a16="http://schemas.microsoft.com/office/drawing/2014/main" xmlns="" id="{7BEBA459-CCFD-47BD-A38F-EA406DB7B110}"/>
              </a:ext>
            </a:extLst>
          </p:cNvPr>
          <p:cNvSpPr/>
          <p:nvPr/>
        </p:nvSpPr>
        <p:spPr>
          <a:xfrm>
            <a:off x="3529196" y="0"/>
            <a:ext cx="866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 2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Índice PbR-SED 2019</a:t>
            </a:r>
          </a:p>
        </p:txBody>
      </p:sp>
      <p:graphicFrame>
        <p:nvGraphicFramePr>
          <p:cNvPr id="72" name="Tabla 5">
            <a:extLst>
              <a:ext uri="{FF2B5EF4-FFF2-40B4-BE49-F238E27FC236}">
                <a16:creationId xmlns:a16="http://schemas.microsoft.com/office/drawing/2014/main" xmlns="" id="{362E936B-4BD3-4C8B-8E4F-F900ECA8F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658257"/>
              </p:ext>
            </p:extLst>
          </p:nvPr>
        </p:nvGraphicFramePr>
        <p:xfrm>
          <a:off x="681659" y="1185152"/>
          <a:ext cx="11163299" cy="5527392"/>
        </p:xfrm>
        <a:graphic>
          <a:graphicData uri="http://schemas.openxmlformats.org/drawingml/2006/table">
            <a:tbl>
              <a:tblPr/>
              <a:tblGrid>
                <a:gridCol w="798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23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89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83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146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1922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Sección</a:t>
                      </a:r>
                    </a:p>
                  </a:txBody>
                  <a:tcPr marL="3952" marR="3952" marT="3952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Categoría</a:t>
                      </a: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rowSpan="16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es-MX" sz="3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Apoyo Técnico DPSAG</a:t>
                      </a:r>
                    </a:p>
                  </a:txBody>
                  <a:tcPr marL="3952" marR="3952" marT="3952" marB="0" vert="vert27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Institucional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Operativo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Áreas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287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PbR-SED</a:t>
                      </a:r>
                    </a:p>
                  </a:txBody>
                  <a:tcPr marL="35569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Marco Jurídico</a:t>
                      </a:r>
                    </a:p>
                  </a:txBody>
                  <a:tcPr marL="3952" marR="71138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Alejandro</a:t>
                      </a:r>
                      <a:r>
                        <a:rPr lang="es-MX" sz="1600" b="0" i="0" u="none" strike="noStrik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 López Martínez</a:t>
                      </a:r>
                      <a:endParaRPr lang="es-MX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Dirección de Programación,</a:t>
                      </a:r>
                      <a:r>
                        <a:rPr lang="es-MX" sz="1400" b="0" i="0" u="none" strike="noStrik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MX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Seguimiento </a:t>
                      </a:r>
                    </a:p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y Análisis del Gasto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DPSAG, DE</a:t>
                      </a:r>
                      <a:endParaRPr lang="es-MX" sz="14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Araceli</a:t>
                      </a:r>
                      <a:r>
                        <a:rPr lang="es-MX" sz="1600" b="0" i="0" u="none" strike="noStrik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 Gálvez Muñoz</a:t>
                      </a:r>
                      <a:endParaRPr lang="es-MX" sz="16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027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Planeación</a:t>
                      </a:r>
                    </a:p>
                  </a:txBody>
                  <a:tcPr marL="3952" marR="71138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Dirección de Planeación y Desarrollo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DPD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13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Programación</a:t>
                      </a:r>
                    </a:p>
                  </a:txBody>
                  <a:tcPr marL="3952" marR="71138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6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Dirección de Programación, Seguimiento</a:t>
                      </a:r>
                    </a:p>
                    <a:p>
                      <a:pPr algn="ctr" fontAlgn="ctr"/>
                      <a:r>
                        <a:rPr lang="es-MX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y Análisis del Gasto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DPSAG, DSI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Ana Elena Rodríguez</a:t>
                      </a:r>
                      <a:r>
                        <a:rPr lang="es-MX" sz="16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Castelán</a:t>
                      </a:r>
                      <a:endParaRPr lang="es-MX" sz="16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1797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Presupuestación</a:t>
                      </a:r>
                    </a:p>
                  </a:txBody>
                  <a:tcPr marL="3952" marR="71138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s-MX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Dirección de Contabilidad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DC, DPSAG, DPPP, DDP, DIT, DE, FONDEN,</a:t>
                      </a:r>
                      <a:r>
                        <a:rPr lang="es-MX" sz="14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DA</a:t>
                      </a:r>
                      <a:endParaRPr lang="es-MX" sz="14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Dirección de Presupuesto y Política Presupuestal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DPPP,</a:t>
                      </a:r>
                      <a:r>
                        <a:rPr lang="es-MX" sz="14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DPSAG, DDP, DC, DA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4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Ejercicio y Control</a:t>
                      </a:r>
                    </a:p>
                  </a:txBody>
                  <a:tcPr marL="3952" marR="71138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s-MX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s-MX" sz="12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s-MX" sz="12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04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Seguimiento</a:t>
                      </a:r>
                    </a:p>
                  </a:txBody>
                  <a:tcPr marL="3952" marR="71138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s-MX" sz="12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Aldo Rivera Roano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Dirección Programación, Seguimiento y Análisis del Gasto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DPSAG, DE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27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Evaluación</a:t>
                      </a:r>
                    </a:p>
                  </a:txBody>
                  <a:tcPr marL="3952" marR="71138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s-MX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Dirección de Evaluación 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98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Transparencia</a:t>
                      </a:r>
                    </a:p>
                  </a:txBody>
                  <a:tcPr marL="35569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s-MX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Jonathan Sánchez Reyes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Coordinación General Jurídica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DIT, DPD, DGAA, DC, DPSAG, DPPP, DSI, DDAMR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040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Capacitación</a:t>
                      </a:r>
                    </a:p>
                  </a:txBody>
                  <a:tcPr marL="35569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s-MX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Enrique</a:t>
                      </a:r>
                      <a:r>
                        <a:rPr lang="es-MX" sz="16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Galicia Tlachi</a:t>
                      </a:r>
                      <a:endParaRPr lang="es-MX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Dirección Programación, Seguimiento y Análisis del Gasto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DPSAG, DE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040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Adquisiciones</a:t>
                      </a:r>
                    </a:p>
                  </a:txBody>
                  <a:tcPr marL="35569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s-MX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Dirección General de Adquisiciones y Adjudicaciones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DGAA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38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Recursos Humanos</a:t>
                      </a:r>
                    </a:p>
                  </a:txBody>
                  <a:tcPr marL="35569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s-MX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Dirección de Recursos Humanos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DRH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040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Buenas Prácticas</a:t>
                      </a:r>
                    </a:p>
                  </a:txBody>
                  <a:tcPr marL="35569" marR="3952" marT="39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s-MX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Dirección Programación, Seguimiento y Análisis del Gasto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DE, DPSAG</a:t>
                      </a:r>
                    </a:p>
                  </a:txBody>
                  <a:tcPr marL="3952" marR="3952" marT="3952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010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16 CuadroTexto">
            <a:extLst>
              <a:ext uri="{FF2B5EF4-FFF2-40B4-BE49-F238E27FC236}">
                <a16:creationId xmlns:a16="http://schemas.microsoft.com/office/drawing/2014/main" xmlns="" id="{2A3C4078-7BFE-4437-8B50-8809E0A25AE7}"/>
              </a:ext>
            </a:extLst>
          </p:cNvPr>
          <p:cNvSpPr txBox="1"/>
          <p:nvPr/>
        </p:nvSpPr>
        <p:spPr>
          <a:xfrm>
            <a:off x="1502649" y="2267590"/>
            <a:ext cx="2380241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MX" sz="2500" b="1" dirty="0">
                <a:solidFill>
                  <a:srgbClr val="FF0000"/>
                </a:solidFill>
              </a:rPr>
              <a:t>Manual - Guías</a:t>
            </a:r>
          </a:p>
          <a:p>
            <a:pPr algn="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Portal PbR-SED</a:t>
            </a:r>
          </a:p>
        </p:txBody>
      </p:sp>
      <p:sp>
        <p:nvSpPr>
          <p:cNvPr id="55" name="23 CuadroTexto">
            <a:extLst>
              <a:ext uri="{FF2B5EF4-FFF2-40B4-BE49-F238E27FC236}">
                <a16:creationId xmlns:a16="http://schemas.microsoft.com/office/drawing/2014/main" xmlns="" id="{7A96E5B0-CA07-4288-8BC7-663E3F03DB1A}"/>
              </a:ext>
            </a:extLst>
          </p:cNvPr>
          <p:cNvSpPr txBox="1"/>
          <p:nvPr/>
        </p:nvSpPr>
        <p:spPr>
          <a:xfrm>
            <a:off x="8030841" y="4861802"/>
            <a:ext cx="3072754" cy="938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2500" b="1" dirty="0">
                <a:solidFill>
                  <a:srgbClr val="FF0000"/>
                </a:solidFill>
              </a:rPr>
              <a:t>Evidencia</a:t>
            </a:r>
          </a:p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Documentos comprobatorios 2018</a:t>
            </a:r>
          </a:p>
        </p:txBody>
      </p:sp>
      <p:sp>
        <p:nvSpPr>
          <p:cNvPr id="57" name="28 CuadroTexto">
            <a:hlinkClick r:id="rId2" action="ppaction://hlinksldjump"/>
            <a:extLst>
              <a:ext uri="{FF2B5EF4-FFF2-40B4-BE49-F238E27FC236}">
                <a16:creationId xmlns:a16="http://schemas.microsoft.com/office/drawing/2014/main" xmlns="" id="{953C441A-3031-4BF9-AD27-294E48CD1908}"/>
              </a:ext>
            </a:extLst>
          </p:cNvPr>
          <p:cNvSpPr txBox="1"/>
          <p:nvPr/>
        </p:nvSpPr>
        <p:spPr>
          <a:xfrm>
            <a:off x="4869653" y="1054613"/>
            <a:ext cx="2793562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2500" b="1" dirty="0">
                <a:solidFill>
                  <a:srgbClr val="FF0000"/>
                </a:solidFill>
              </a:rPr>
              <a:t>Matriz Informes</a:t>
            </a:r>
          </a:p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Sección-Categoría</a:t>
            </a:r>
          </a:p>
        </p:txBody>
      </p:sp>
      <p:sp>
        <p:nvSpPr>
          <p:cNvPr id="61" name="35 CuadroTexto">
            <a:extLst>
              <a:ext uri="{FF2B5EF4-FFF2-40B4-BE49-F238E27FC236}">
                <a16:creationId xmlns:a16="http://schemas.microsoft.com/office/drawing/2014/main" xmlns="" id="{1D66FB05-0B9F-4BDC-BEDB-6C7B686914FD}"/>
              </a:ext>
            </a:extLst>
          </p:cNvPr>
          <p:cNvSpPr txBox="1"/>
          <p:nvPr/>
        </p:nvSpPr>
        <p:spPr>
          <a:xfrm>
            <a:off x="616635" y="4861372"/>
            <a:ext cx="3222802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MX" sz="2500" b="1" dirty="0">
                <a:solidFill>
                  <a:srgbClr val="FF0000"/>
                </a:solidFill>
              </a:rPr>
              <a:t>Claves de Acceso</a:t>
            </a:r>
          </a:p>
          <a:p>
            <a:pPr algn="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entregarán vía correo</a:t>
            </a:r>
          </a:p>
        </p:txBody>
      </p:sp>
      <p:sp>
        <p:nvSpPr>
          <p:cNvPr id="47" name="Hexágono 6">
            <a:extLst>
              <a:ext uri="{FF2B5EF4-FFF2-40B4-BE49-F238E27FC236}">
                <a16:creationId xmlns:a16="http://schemas.microsoft.com/office/drawing/2014/main" xmlns="" id="{D38FE691-AE76-4FC5-A509-D81D9F23B0C8}"/>
              </a:ext>
            </a:extLst>
          </p:cNvPr>
          <p:cNvSpPr/>
          <p:nvPr/>
        </p:nvSpPr>
        <p:spPr>
          <a:xfrm rot="19873462">
            <a:off x="4362234" y="2242116"/>
            <a:ext cx="3793337" cy="3175386"/>
          </a:xfrm>
          <a:prstGeom prst="hexagon">
            <a:avLst>
              <a:gd name="adj" fmla="val 28516"/>
              <a:gd name="vf" fmla="val 115470"/>
            </a:avLst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48" name="Conector recto 11">
            <a:extLst>
              <a:ext uri="{FF2B5EF4-FFF2-40B4-BE49-F238E27FC236}">
                <a16:creationId xmlns:a16="http://schemas.microsoft.com/office/drawing/2014/main" xmlns="" id="{EA13204B-FD79-4491-8A08-3491116726E1}"/>
              </a:ext>
            </a:extLst>
          </p:cNvPr>
          <p:cNvCxnSpPr>
            <a:stCxn id="47" idx="3"/>
          </p:cNvCxnSpPr>
          <p:nvPr/>
        </p:nvCxnSpPr>
        <p:spPr>
          <a:xfrm flipV="1">
            <a:off x="4558878" y="3799644"/>
            <a:ext cx="1783919" cy="1066019"/>
          </a:xfrm>
          <a:prstGeom prst="line">
            <a:avLst/>
          </a:prstGeom>
          <a:ln w="28575">
            <a:solidFill>
              <a:srgbClr val="FFF2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14">
            <a:extLst>
              <a:ext uri="{FF2B5EF4-FFF2-40B4-BE49-F238E27FC236}">
                <a16:creationId xmlns:a16="http://schemas.microsoft.com/office/drawing/2014/main" xmlns="" id="{22DAEC6C-1A40-4514-AE6F-FF9F7028C9D4}"/>
              </a:ext>
            </a:extLst>
          </p:cNvPr>
          <p:cNvCxnSpPr>
            <a:endCxn id="47" idx="1"/>
          </p:cNvCxnSpPr>
          <p:nvPr/>
        </p:nvCxnSpPr>
        <p:spPr>
          <a:xfrm>
            <a:off x="6342797" y="3799638"/>
            <a:ext cx="1798923" cy="1067576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16">
            <a:extLst>
              <a:ext uri="{FF2B5EF4-FFF2-40B4-BE49-F238E27FC236}">
                <a16:creationId xmlns:a16="http://schemas.microsoft.com/office/drawing/2014/main" xmlns="" id="{C8C0B542-2440-4BA7-9D9C-1CD1BD696D94}"/>
              </a:ext>
            </a:extLst>
          </p:cNvPr>
          <p:cNvCxnSpPr>
            <a:stCxn id="54" idx="2"/>
          </p:cNvCxnSpPr>
          <p:nvPr/>
        </p:nvCxnSpPr>
        <p:spPr>
          <a:xfrm flipH="1">
            <a:off x="6374473" y="2218074"/>
            <a:ext cx="14333" cy="1581563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13 Rectángulo">
            <a:hlinkClick r:id="" action="ppaction://noaction"/>
            <a:extLst>
              <a:ext uri="{FF2B5EF4-FFF2-40B4-BE49-F238E27FC236}">
                <a16:creationId xmlns:a16="http://schemas.microsoft.com/office/drawing/2014/main" xmlns="" id="{3D7AE9D0-7ACF-44E5-BF5B-D442C4F939FF}"/>
              </a:ext>
            </a:extLst>
          </p:cNvPr>
          <p:cNvSpPr/>
          <p:nvPr/>
        </p:nvSpPr>
        <p:spPr>
          <a:xfrm>
            <a:off x="4004519" y="2598450"/>
            <a:ext cx="771222" cy="509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4" name="21 Rectángulo">
            <a:hlinkClick r:id="" action="ppaction://noaction"/>
            <a:extLst>
              <a:ext uri="{FF2B5EF4-FFF2-40B4-BE49-F238E27FC236}">
                <a16:creationId xmlns:a16="http://schemas.microsoft.com/office/drawing/2014/main" xmlns="" id="{56ED9C40-836F-4BD3-A4C7-97F8EA2EC877}"/>
              </a:ext>
            </a:extLst>
          </p:cNvPr>
          <p:cNvSpPr/>
          <p:nvPr/>
        </p:nvSpPr>
        <p:spPr>
          <a:xfrm>
            <a:off x="5999166" y="1716333"/>
            <a:ext cx="779276" cy="501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6" name="26 Rectángulo">
            <a:hlinkClick r:id="" action="ppaction://noaction"/>
            <a:extLst>
              <a:ext uri="{FF2B5EF4-FFF2-40B4-BE49-F238E27FC236}">
                <a16:creationId xmlns:a16="http://schemas.microsoft.com/office/drawing/2014/main" xmlns="" id="{13DA0DC8-BF80-4E62-B2B9-2E456974F2B4}"/>
              </a:ext>
            </a:extLst>
          </p:cNvPr>
          <p:cNvSpPr/>
          <p:nvPr/>
        </p:nvSpPr>
        <p:spPr>
          <a:xfrm>
            <a:off x="7752082" y="2624847"/>
            <a:ext cx="779276" cy="501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8" name="29 Rectángulo">
            <a:hlinkClick r:id="" action="ppaction://noaction"/>
            <a:extLst>
              <a:ext uri="{FF2B5EF4-FFF2-40B4-BE49-F238E27FC236}">
                <a16:creationId xmlns:a16="http://schemas.microsoft.com/office/drawing/2014/main" xmlns="" id="{8EFBA6D4-6445-4286-A8FD-699AC22C2198}"/>
              </a:ext>
            </a:extLst>
          </p:cNvPr>
          <p:cNvSpPr/>
          <p:nvPr/>
        </p:nvSpPr>
        <p:spPr>
          <a:xfrm>
            <a:off x="7706761" y="4532077"/>
            <a:ext cx="779276" cy="501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0" name="33 Rectángulo">
            <a:hlinkClick r:id="" action="ppaction://noaction"/>
            <a:extLst>
              <a:ext uri="{FF2B5EF4-FFF2-40B4-BE49-F238E27FC236}">
                <a16:creationId xmlns:a16="http://schemas.microsoft.com/office/drawing/2014/main" xmlns="" id="{75D33440-37EB-4FAE-901E-3F80E5B1E0F7}"/>
              </a:ext>
            </a:extLst>
          </p:cNvPr>
          <p:cNvSpPr/>
          <p:nvPr/>
        </p:nvSpPr>
        <p:spPr>
          <a:xfrm>
            <a:off x="3973664" y="4532077"/>
            <a:ext cx="771222" cy="509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2" name="36 Rectángulo">
            <a:hlinkClick r:id="" action="ppaction://noaction"/>
            <a:extLst>
              <a:ext uri="{FF2B5EF4-FFF2-40B4-BE49-F238E27FC236}">
                <a16:creationId xmlns:a16="http://schemas.microsoft.com/office/drawing/2014/main" xmlns="" id="{7B7AA3B8-6862-487D-8F5C-CAFD3629F18A}"/>
              </a:ext>
            </a:extLst>
          </p:cNvPr>
          <p:cNvSpPr/>
          <p:nvPr/>
        </p:nvSpPr>
        <p:spPr>
          <a:xfrm>
            <a:off x="5869264" y="5493618"/>
            <a:ext cx="779276" cy="501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3" name="38 CuadroTexto">
            <a:hlinkClick r:id="rId3" action="ppaction://hlinksldjump"/>
            <a:extLst>
              <a:ext uri="{FF2B5EF4-FFF2-40B4-BE49-F238E27FC236}">
                <a16:creationId xmlns:a16="http://schemas.microsoft.com/office/drawing/2014/main" xmlns="" id="{063E4BCE-A4A3-42E5-AAEB-6CC1467CBC40}"/>
              </a:ext>
            </a:extLst>
          </p:cNvPr>
          <p:cNvSpPr txBox="1"/>
          <p:nvPr/>
        </p:nvSpPr>
        <p:spPr>
          <a:xfrm>
            <a:off x="8449986" y="2366825"/>
            <a:ext cx="3197860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2500" b="1" dirty="0">
                <a:solidFill>
                  <a:srgbClr val="FF0000"/>
                </a:solidFill>
              </a:rPr>
              <a:t>Cédulas de Registro </a:t>
            </a:r>
          </a:p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Criterios - Información 2018</a:t>
            </a:r>
          </a:p>
        </p:txBody>
      </p:sp>
      <p:sp>
        <p:nvSpPr>
          <p:cNvPr id="64" name="39 Rectángulo">
            <a:extLst>
              <a:ext uri="{FF2B5EF4-FFF2-40B4-BE49-F238E27FC236}">
                <a16:creationId xmlns:a16="http://schemas.microsoft.com/office/drawing/2014/main" xmlns="" id="{0E7003AE-A212-4F42-B85A-81E87FA2D62D}"/>
              </a:ext>
            </a:extLst>
          </p:cNvPr>
          <p:cNvSpPr/>
          <p:nvPr/>
        </p:nvSpPr>
        <p:spPr>
          <a:xfrm>
            <a:off x="6096000" y="494661"/>
            <a:ext cx="601632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Instrumentos de Apoyo</a:t>
            </a: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A1458B17-2537-469F-AF8B-3AA4C92AF846}"/>
              </a:ext>
            </a:extLst>
          </p:cNvPr>
          <p:cNvSpPr/>
          <p:nvPr/>
        </p:nvSpPr>
        <p:spPr>
          <a:xfrm>
            <a:off x="3529196" y="0"/>
            <a:ext cx="866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 2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Índice PbR-SED 2019</a:t>
            </a:r>
          </a:p>
        </p:txBody>
      </p:sp>
      <p:sp>
        <p:nvSpPr>
          <p:cNvPr id="23" name="23 CuadroTexto">
            <a:extLst>
              <a:ext uri="{FF2B5EF4-FFF2-40B4-BE49-F238E27FC236}">
                <a16:creationId xmlns:a16="http://schemas.microsoft.com/office/drawing/2014/main" xmlns="" id="{E3EB1BAE-9FC3-45FE-86A0-E5F4AD873233}"/>
              </a:ext>
            </a:extLst>
          </p:cNvPr>
          <p:cNvSpPr txBox="1"/>
          <p:nvPr/>
        </p:nvSpPr>
        <p:spPr>
          <a:xfrm>
            <a:off x="4741415" y="6019324"/>
            <a:ext cx="3072754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2500" b="1" dirty="0">
                <a:solidFill>
                  <a:srgbClr val="FF0000"/>
                </a:solidFill>
              </a:rPr>
              <a:t>Asesorías </a:t>
            </a:r>
          </a:p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Mesas de trabajo y apoyo </a:t>
            </a:r>
          </a:p>
        </p:txBody>
      </p:sp>
      <p:cxnSp>
        <p:nvCxnSpPr>
          <p:cNvPr id="3" name="Conector recto 2"/>
          <p:cNvCxnSpPr>
            <a:endCxn id="62" idx="0"/>
          </p:cNvCxnSpPr>
          <p:nvPr/>
        </p:nvCxnSpPr>
        <p:spPr>
          <a:xfrm flipH="1">
            <a:off x="6258902" y="3799637"/>
            <a:ext cx="93314" cy="1693981"/>
          </a:xfrm>
          <a:prstGeom prst="line">
            <a:avLst/>
          </a:prstGeom>
          <a:ln w="28575">
            <a:solidFill>
              <a:srgbClr val="FFF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 flipV="1">
            <a:off x="4669237" y="2940664"/>
            <a:ext cx="1695817" cy="846990"/>
          </a:xfrm>
          <a:prstGeom prst="line">
            <a:avLst/>
          </a:prstGeom>
          <a:ln w="28575">
            <a:solidFill>
              <a:srgbClr val="FFF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6374473" y="2891124"/>
            <a:ext cx="1540400" cy="908512"/>
          </a:xfrm>
          <a:prstGeom prst="line">
            <a:avLst/>
          </a:prstGeom>
          <a:ln w="28575">
            <a:solidFill>
              <a:srgbClr val="FFF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 9">
            <a:extLst>
              <a:ext uri="{FF2B5EF4-FFF2-40B4-BE49-F238E27FC236}">
                <a16:creationId xmlns:a16="http://schemas.microsoft.com/office/drawing/2014/main" xmlns="" id="{6D860AB0-2A36-49D5-AE46-3F3459A8CAC7}"/>
              </a:ext>
            </a:extLst>
          </p:cNvPr>
          <p:cNvSpPr/>
          <p:nvPr/>
        </p:nvSpPr>
        <p:spPr>
          <a:xfrm>
            <a:off x="5256621" y="3364770"/>
            <a:ext cx="2042342" cy="845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2F2F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Instrumentos de apoyo</a:t>
            </a:r>
          </a:p>
        </p:txBody>
      </p:sp>
    </p:spTree>
    <p:extLst>
      <p:ext uri="{BB962C8B-B14F-4D97-AF65-F5344CB8AC3E}">
        <p14:creationId xmlns:p14="http://schemas.microsoft.com/office/powerpoint/2010/main" val="42694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Rectángulo">
            <a:extLst>
              <a:ext uri="{FF2B5EF4-FFF2-40B4-BE49-F238E27FC236}">
                <a16:creationId xmlns:a16="http://schemas.microsoft.com/office/drawing/2014/main" xmlns="" id="{54744B13-CAE8-4489-9E72-A6DB3613B84A}"/>
              </a:ext>
            </a:extLst>
          </p:cNvPr>
          <p:cNvSpPr/>
          <p:nvPr/>
        </p:nvSpPr>
        <p:spPr>
          <a:xfrm>
            <a:off x="3228957" y="8629"/>
            <a:ext cx="8955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Resultados 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del Diagnóstico PbR-SED 2012-2018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943BE1B6-73EB-4E66-B5E0-696A5BC80C05}"/>
              </a:ext>
            </a:extLst>
          </p:cNvPr>
          <p:cNvGrpSpPr/>
          <p:nvPr/>
        </p:nvGrpSpPr>
        <p:grpSpPr>
          <a:xfrm>
            <a:off x="741872" y="1112808"/>
            <a:ext cx="5184475" cy="2316192"/>
            <a:chOff x="174941" y="1029405"/>
            <a:chExt cx="3092673" cy="1691208"/>
          </a:xfrm>
        </p:grpSpPr>
        <p:sp>
          <p:nvSpPr>
            <p:cNvPr id="23" name="7 Rectángulo">
              <a:extLst>
                <a:ext uri="{FF2B5EF4-FFF2-40B4-BE49-F238E27FC236}">
                  <a16:creationId xmlns:a16="http://schemas.microsoft.com/office/drawing/2014/main" xmlns="" id="{187E1369-B5D0-4913-ACEA-B02D976C43C5}"/>
                </a:ext>
              </a:extLst>
            </p:cNvPr>
            <p:cNvSpPr/>
            <p:nvPr/>
          </p:nvSpPr>
          <p:spPr>
            <a:xfrm rot="5400000">
              <a:off x="926000" y="617619"/>
              <a:ext cx="167828" cy="13485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MX" sz="1400" b="1" dirty="0">
                  <a:latin typeface="Century Gothic" pitchFamily="34" charset="0"/>
                </a:rPr>
                <a:t>Transparencia *</a:t>
              </a:r>
            </a:p>
          </p:txBody>
        </p:sp>
        <p:sp>
          <p:nvSpPr>
            <p:cNvPr id="24" name="1 CuadroTexto">
              <a:extLst>
                <a:ext uri="{FF2B5EF4-FFF2-40B4-BE49-F238E27FC236}">
                  <a16:creationId xmlns:a16="http://schemas.microsoft.com/office/drawing/2014/main" xmlns="" id="{FFDD6366-CE38-44F5-8772-A4E8EC597248}"/>
                </a:ext>
              </a:extLst>
            </p:cNvPr>
            <p:cNvSpPr txBox="1"/>
            <p:nvPr/>
          </p:nvSpPr>
          <p:spPr>
            <a:xfrm>
              <a:off x="288557" y="1029405"/>
              <a:ext cx="540589" cy="235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Sección</a:t>
              </a:r>
            </a:p>
          </p:txBody>
        </p:sp>
        <p:graphicFrame>
          <p:nvGraphicFramePr>
            <p:cNvPr id="25" name="Gráfico 24">
              <a:extLst>
                <a:ext uri="{FF2B5EF4-FFF2-40B4-BE49-F238E27FC236}">
                  <a16:creationId xmlns:a16="http://schemas.microsoft.com/office/drawing/2014/main" xmlns="" id="{067AF2EA-2C6E-4F2F-A617-502BF791BE0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29367877"/>
                </p:ext>
              </p:extLst>
            </p:nvPr>
          </p:nvGraphicFramePr>
          <p:xfrm>
            <a:off x="721288" y="1452432"/>
            <a:ext cx="2546326" cy="12681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xmlns="" id="{6EC8D999-7214-43F7-BD69-0D5290279CCB}"/>
                </a:ext>
              </a:extLst>
            </p:cNvPr>
            <p:cNvSpPr/>
            <p:nvPr/>
          </p:nvSpPr>
          <p:spPr>
            <a:xfrm>
              <a:off x="2812402" y="1346038"/>
              <a:ext cx="380772" cy="292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683F7362-3712-406A-B268-A8D07CDAD23E}" type="VALUE">
                <a:rPr lang="en-US" sz="2000" b="1"/>
                <a:pPr/>
                <a:t>95.8</a:t>
              </a:fld>
              <a:endParaRPr lang="es-MX" sz="2000" b="1" dirty="0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xmlns="" id="{166E3AE1-A2EA-4A2C-B451-A7E70B84B2D1}"/>
                </a:ext>
              </a:extLst>
            </p:cNvPr>
            <p:cNvSpPr/>
            <p:nvPr/>
          </p:nvSpPr>
          <p:spPr>
            <a:xfrm>
              <a:off x="2494287" y="1369001"/>
              <a:ext cx="219168" cy="224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80</a:t>
              </a:r>
              <a:endParaRPr lang="es-MX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xmlns="" id="{C15FC3C3-D8FC-4212-9FE2-01F8395AB721}"/>
                </a:ext>
              </a:extLst>
            </p:cNvPr>
            <p:cNvSpPr/>
            <p:nvPr/>
          </p:nvSpPr>
          <p:spPr>
            <a:xfrm>
              <a:off x="2083703" y="1375617"/>
              <a:ext cx="219168" cy="224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endParaRPr lang="es-MX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xmlns="" id="{55ADEC68-5101-437B-8ECD-694F7EB3E854}"/>
                </a:ext>
              </a:extLst>
            </p:cNvPr>
            <p:cNvSpPr/>
            <p:nvPr/>
          </p:nvSpPr>
          <p:spPr>
            <a:xfrm>
              <a:off x="1667623" y="1369001"/>
              <a:ext cx="219168" cy="224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83</a:t>
              </a:r>
              <a:endParaRPr lang="es-MX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xmlns="" id="{F9AC5C1E-8B86-416E-BDAC-4627DD417516}"/>
                </a:ext>
              </a:extLst>
            </p:cNvPr>
            <p:cNvSpPr/>
            <p:nvPr/>
          </p:nvSpPr>
          <p:spPr>
            <a:xfrm>
              <a:off x="1291799" y="1369001"/>
              <a:ext cx="219168" cy="224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83</a:t>
              </a:r>
              <a:endParaRPr lang="es-MX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xmlns="" id="{1BC46D1F-D515-4947-A9F0-6A41C0F29607}"/>
                </a:ext>
              </a:extLst>
            </p:cNvPr>
            <p:cNvSpPr/>
            <p:nvPr/>
          </p:nvSpPr>
          <p:spPr>
            <a:xfrm>
              <a:off x="899486" y="1369001"/>
              <a:ext cx="219168" cy="224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endParaRPr lang="es-MX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xmlns="" id="{A081F21E-E1D9-4D56-BE40-C2914CE6E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299188">
              <a:off x="174941" y="1667882"/>
              <a:ext cx="627497" cy="624745"/>
            </a:xfrm>
            <a:prstGeom prst="rect">
              <a:avLst/>
            </a:prstGeom>
          </p:spPr>
        </p:pic>
        <p:sp>
          <p:nvSpPr>
            <p:cNvPr id="36" name="25 CuadroTexto">
              <a:extLst>
                <a:ext uri="{FF2B5EF4-FFF2-40B4-BE49-F238E27FC236}">
                  <a16:creationId xmlns:a16="http://schemas.microsoft.com/office/drawing/2014/main" xmlns="" id="{ABEE8295-E0FC-4EF1-9131-C7FA89E0A54C}"/>
                </a:ext>
              </a:extLst>
            </p:cNvPr>
            <p:cNvSpPr txBox="1"/>
            <p:nvPr/>
          </p:nvSpPr>
          <p:spPr>
            <a:xfrm rot="16200000">
              <a:off x="2520017" y="1905925"/>
              <a:ext cx="908512" cy="23867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Alto</a:t>
              </a: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A7C42532-66CC-45EE-848C-6AB6ECA31DD8}"/>
              </a:ext>
            </a:extLst>
          </p:cNvPr>
          <p:cNvGrpSpPr/>
          <p:nvPr/>
        </p:nvGrpSpPr>
        <p:grpSpPr>
          <a:xfrm>
            <a:off x="6583784" y="1112808"/>
            <a:ext cx="5122043" cy="2316192"/>
            <a:chOff x="3514272" y="1029405"/>
            <a:chExt cx="3205495" cy="1691207"/>
          </a:xfrm>
        </p:grpSpPr>
        <p:sp>
          <p:nvSpPr>
            <p:cNvPr id="39" name="19 Rectángulo">
              <a:extLst>
                <a:ext uri="{FF2B5EF4-FFF2-40B4-BE49-F238E27FC236}">
                  <a16:creationId xmlns:a16="http://schemas.microsoft.com/office/drawing/2014/main" xmlns="" id="{3E4C4B5D-E6DA-4EDC-A680-5A615CFFB9BD}"/>
                </a:ext>
              </a:extLst>
            </p:cNvPr>
            <p:cNvSpPr/>
            <p:nvPr/>
          </p:nvSpPr>
          <p:spPr>
            <a:xfrm rot="5400000">
              <a:off x="5961593" y="617442"/>
              <a:ext cx="167828" cy="13485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MX" sz="1400" b="1" dirty="0">
                  <a:latin typeface="Century Gothic" pitchFamily="34" charset="0"/>
                </a:rPr>
                <a:t>Capacitación</a:t>
              </a:r>
            </a:p>
          </p:txBody>
        </p:sp>
        <p:graphicFrame>
          <p:nvGraphicFramePr>
            <p:cNvPr id="40" name="Gráfico 39">
              <a:extLst>
                <a:ext uri="{FF2B5EF4-FFF2-40B4-BE49-F238E27FC236}">
                  <a16:creationId xmlns:a16="http://schemas.microsoft.com/office/drawing/2014/main" xmlns="" id="{8F8E11AA-7DA8-45D0-A65C-2F30C780488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54606903"/>
                </p:ext>
              </p:extLst>
            </p:nvPr>
          </p:nvGraphicFramePr>
          <p:xfrm>
            <a:off x="3514272" y="1452431"/>
            <a:ext cx="2546326" cy="12681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5" name="25 CuadroTexto">
              <a:extLst>
                <a:ext uri="{FF2B5EF4-FFF2-40B4-BE49-F238E27FC236}">
                  <a16:creationId xmlns:a16="http://schemas.microsoft.com/office/drawing/2014/main" xmlns="" id="{BA751F3B-949A-4850-B8CF-6AFA0B468D33}"/>
                </a:ext>
              </a:extLst>
            </p:cNvPr>
            <p:cNvSpPr txBox="1"/>
            <p:nvPr/>
          </p:nvSpPr>
          <p:spPr>
            <a:xfrm rot="16200000">
              <a:off x="5276299" y="1895566"/>
              <a:ext cx="931415" cy="2503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</a:rPr>
                <a:t>Alto</a:t>
              </a: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xmlns="" id="{42638A93-331C-4707-9781-FC17BD3BAF76}"/>
                </a:ext>
              </a:extLst>
            </p:cNvPr>
            <p:cNvSpPr/>
            <p:nvPr/>
          </p:nvSpPr>
          <p:spPr>
            <a:xfrm>
              <a:off x="5525589" y="1320434"/>
              <a:ext cx="359345" cy="292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100</a:t>
              </a:r>
              <a:endParaRPr lang="es-MX" sz="2000" b="1" dirty="0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xmlns="" id="{5D2AC722-F3EC-44A5-BDEA-96F0DF4B693C}"/>
                </a:ext>
              </a:extLst>
            </p:cNvPr>
            <p:cNvSpPr/>
            <p:nvPr/>
          </p:nvSpPr>
          <p:spPr>
            <a:xfrm>
              <a:off x="5077624" y="1369001"/>
              <a:ext cx="287115" cy="224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endParaRPr lang="es-MX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xmlns="" id="{1AF098C6-8726-4279-9CCF-2FBEDC225E1F}"/>
                </a:ext>
              </a:extLst>
            </p:cNvPr>
            <p:cNvSpPr/>
            <p:nvPr/>
          </p:nvSpPr>
          <p:spPr>
            <a:xfrm>
              <a:off x="4632674" y="1369001"/>
              <a:ext cx="229933" cy="224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75</a:t>
              </a:r>
              <a:endParaRPr lang="es-MX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xmlns="" id="{F4374891-5F93-4D6E-802F-3D538C199EF0}"/>
                </a:ext>
              </a:extLst>
            </p:cNvPr>
            <p:cNvSpPr/>
            <p:nvPr/>
          </p:nvSpPr>
          <p:spPr>
            <a:xfrm>
              <a:off x="4194677" y="1369001"/>
              <a:ext cx="229933" cy="224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endParaRPr lang="es-MX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xmlns="" id="{AC6EB8DA-F25A-4001-A0B1-7ED3624E7F01}"/>
                </a:ext>
              </a:extLst>
            </p:cNvPr>
            <p:cNvSpPr/>
            <p:nvPr/>
          </p:nvSpPr>
          <p:spPr>
            <a:xfrm>
              <a:off x="3717646" y="1369001"/>
              <a:ext cx="229933" cy="224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33</a:t>
              </a:r>
              <a:endParaRPr lang="es-MX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1 CuadroTexto">
              <a:extLst>
                <a:ext uri="{FF2B5EF4-FFF2-40B4-BE49-F238E27FC236}">
                  <a16:creationId xmlns:a16="http://schemas.microsoft.com/office/drawing/2014/main" xmlns="" id="{810143E8-48F1-476B-83DD-C83CD8752CB0}"/>
                </a:ext>
              </a:extLst>
            </p:cNvPr>
            <p:cNvSpPr txBox="1"/>
            <p:nvPr/>
          </p:nvSpPr>
          <p:spPr>
            <a:xfrm>
              <a:off x="5371246" y="1029405"/>
              <a:ext cx="540589" cy="235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Sección</a:t>
              </a:r>
            </a:p>
          </p:txBody>
        </p:sp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xmlns="" id="{E236EC78-C568-4379-9854-937440C6C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557" y="1621559"/>
              <a:ext cx="683098" cy="717390"/>
            </a:xfrm>
            <a:prstGeom prst="rect">
              <a:avLst/>
            </a:prstGeom>
          </p:spPr>
        </p:pic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xmlns="" id="{7603D1EC-25EA-46A8-AAAB-C52EDF412EDD}"/>
              </a:ext>
            </a:extLst>
          </p:cNvPr>
          <p:cNvGrpSpPr/>
          <p:nvPr/>
        </p:nvGrpSpPr>
        <p:grpSpPr>
          <a:xfrm>
            <a:off x="6583784" y="3526748"/>
            <a:ext cx="5182452" cy="2980375"/>
            <a:chOff x="3627419" y="3003379"/>
            <a:chExt cx="3205468" cy="1839845"/>
          </a:xfrm>
        </p:grpSpPr>
        <p:sp>
          <p:nvSpPr>
            <p:cNvPr id="54" name="21 Rectángulo">
              <a:extLst>
                <a:ext uri="{FF2B5EF4-FFF2-40B4-BE49-F238E27FC236}">
                  <a16:creationId xmlns:a16="http://schemas.microsoft.com/office/drawing/2014/main" xmlns="" id="{8669AD33-2EAD-47D6-AF0F-F00F92F759B5}"/>
                </a:ext>
              </a:extLst>
            </p:cNvPr>
            <p:cNvSpPr/>
            <p:nvPr/>
          </p:nvSpPr>
          <p:spPr>
            <a:xfrm rot="5400000">
              <a:off x="5961593" y="2627999"/>
              <a:ext cx="167828" cy="13485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MX" sz="1400" b="1" dirty="0">
                  <a:latin typeface="Century Gothic" pitchFamily="34" charset="0"/>
                </a:rPr>
                <a:t>Adquisiciones</a:t>
              </a:r>
            </a:p>
          </p:txBody>
        </p:sp>
        <p:sp>
          <p:nvSpPr>
            <p:cNvPr id="55" name="2 CuadroTexto">
              <a:extLst>
                <a:ext uri="{FF2B5EF4-FFF2-40B4-BE49-F238E27FC236}">
                  <a16:creationId xmlns:a16="http://schemas.microsoft.com/office/drawing/2014/main" xmlns="" id="{4677A606-085A-4BA7-B78F-1A00DF8A985C}"/>
                </a:ext>
              </a:extLst>
            </p:cNvPr>
            <p:cNvSpPr txBox="1"/>
            <p:nvPr/>
          </p:nvSpPr>
          <p:spPr>
            <a:xfrm>
              <a:off x="5748107" y="4249202"/>
              <a:ext cx="10847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just">
                <a:defRPr sz="1400" i="1">
                  <a:solidFill>
                    <a:schemeClr val="bg1"/>
                  </a:solidFill>
                </a:defRPr>
              </a:lvl1pPr>
            </a:lstStyle>
            <a:p>
              <a:pPr algn="r"/>
              <a:r>
                <a:rPr lang="es-MX" sz="1050" dirty="0"/>
                <a:t>DPSAG</a:t>
              </a:r>
            </a:p>
          </p:txBody>
        </p:sp>
        <p:graphicFrame>
          <p:nvGraphicFramePr>
            <p:cNvPr id="56" name="Gráfico 55">
              <a:extLst>
                <a:ext uri="{FF2B5EF4-FFF2-40B4-BE49-F238E27FC236}">
                  <a16:creationId xmlns:a16="http://schemas.microsoft.com/office/drawing/2014/main" xmlns="" id="{7A07ACB3-8204-4A69-A412-667E1F2BDD9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00499538"/>
                </p:ext>
              </p:extLst>
            </p:nvPr>
          </p:nvGraphicFramePr>
          <p:xfrm>
            <a:off x="3627419" y="3575043"/>
            <a:ext cx="2546326" cy="12681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7" name="25 CuadroTexto">
              <a:extLst>
                <a:ext uri="{FF2B5EF4-FFF2-40B4-BE49-F238E27FC236}">
                  <a16:creationId xmlns:a16="http://schemas.microsoft.com/office/drawing/2014/main" xmlns="" id="{CB0AFEEB-2287-4AB1-A582-B1B2C73B8F00}"/>
                </a:ext>
              </a:extLst>
            </p:cNvPr>
            <p:cNvSpPr txBox="1"/>
            <p:nvPr/>
          </p:nvSpPr>
          <p:spPr>
            <a:xfrm rot="16200000">
              <a:off x="5367522" y="4027899"/>
              <a:ext cx="972181" cy="2474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</a:rPr>
                <a:t>Alto</a:t>
              </a:r>
            </a:p>
          </p:txBody>
        </p:sp>
        <p:sp>
          <p:nvSpPr>
            <p:cNvPr id="58" name="1 CuadroTexto">
              <a:extLst>
                <a:ext uri="{FF2B5EF4-FFF2-40B4-BE49-F238E27FC236}">
                  <a16:creationId xmlns:a16="http://schemas.microsoft.com/office/drawing/2014/main" xmlns="" id="{4CA58D42-9182-44D9-8428-D492D134D1E5}"/>
                </a:ext>
              </a:extLst>
            </p:cNvPr>
            <p:cNvSpPr txBox="1"/>
            <p:nvPr/>
          </p:nvSpPr>
          <p:spPr>
            <a:xfrm>
              <a:off x="5371246" y="3003379"/>
              <a:ext cx="540589" cy="19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Sección</a:t>
              </a:r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xmlns="" id="{519CDC79-A173-4DD0-83FB-716A84F5EA96}"/>
                </a:ext>
              </a:extLst>
            </p:cNvPr>
            <p:cNvSpPr/>
            <p:nvPr/>
          </p:nvSpPr>
          <p:spPr>
            <a:xfrm>
              <a:off x="5206104" y="3397656"/>
              <a:ext cx="283766" cy="189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endParaRPr lang="es-MX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xmlns="" id="{1D038CFD-E190-48A1-A402-D5E4162A5FA8}"/>
                </a:ext>
              </a:extLst>
            </p:cNvPr>
            <p:cNvSpPr/>
            <p:nvPr/>
          </p:nvSpPr>
          <p:spPr>
            <a:xfrm>
              <a:off x="4751521" y="3412270"/>
              <a:ext cx="227250" cy="189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92</a:t>
              </a:r>
              <a:endParaRPr lang="es-MX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xmlns="" id="{8995D89B-4214-4669-8197-D8D16AE16758}"/>
                </a:ext>
              </a:extLst>
            </p:cNvPr>
            <p:cNvSpPr/>
            <p:nvPr/>
          </p:nvSpPr>
          <p:spPr>
            <a:xfrm>
              <a:off x="4296422" y="3412270"/>
              <a:ext cx="227250" cy="189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80</a:t>
              </a:r>
              <a:endParaRPr lang="es-MX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xmlns="" id="{3680FFDB-F7A0-453D-A766-D0594A574166}"/>
                </a:ext>
              </a:extLst>
            </p:cNvPr>
            <p:cNvSpPr/>
            <p:nvPr/>
          </p:nvSpPr>
          <p:spPr>
            <a:xfrm>
              <a:off x="3834747" y="3412270"/>
              <a:ext cx="227250" cy="189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80</a:t>
              </a:r>
              <a:endParaRPr lang="es-MX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xmlns="" id="{ED647D56-5ABF-4930-9591-44DC2816DB50}"/>
                </a:ext>
              </a:extLst>
            </p:cNvPr>
            <p:cNvSpPr/>
            <p:nvPr/>
          </p:nvSpPr>
          <p:spPr>
            <a:xfrm>
              <a:off x="5664733" y="3362852"/>
              <a:ext cx="355154" cy="246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100</a:t>
              </a:r>
              <a:endParaRPr lang="es-MX" sz="2000" b="1" dirty="0"/>
            </a:p>
          </p:txBody>
        </p:sp>
        <p:pic>
          <p:nvPicPr>
            <p:cNvPr id="64" name="Imagen 63">
              <a:extLst>
                <a:ext uri="{FF2B5EF4-FFF2-40B4-BE49-F238E27FC236}">
                  <a16:creationId xmlns:a16="http://schemas.microsoft.com/office/drawing/2014/main" xmlns="" id="{48271A4F-95EF-47A6-920B-4A4F8EC8E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450" r="13038"/>
            <a:stretch/>
          </p:blipFill>
          <p:spPr>
            <a:xfrm>
              <a:off x="6109775" y="3708138"/>
              <a:ext cx="654051" cy="735967"/>
            </a:xfrm>
            <a:prstGeom prst="rect">
              <a:avLst/>
            </a:prstGeom>
          </p:spPr>
        </p:pic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xmlns="" id="{AA6AFF7E-24AA-45F5-9ED6-7871C32CB3F8}"/>
              </a:ext>
            </a:extLst>
          </p:cNvPr>
          <p:cNvGrpSpPr/>
          <p:nvPr/>
        </p:nvGrpSpPr>
        <p:grpSpPr>
          <a:xfrm>
            <a:off x="830503" y="3527370"/>
            <a:ext cx="4879591" cy="2832392"/>
            <a:chOff x="38060" y="3259352"/>
            <a:chExt cx="3171717" cy="1842017"/>
          </a:xfrm>
        </p:grpSpPr>
        <p:sp>
          <p:nvSpPr>
            <p:cNvPr id="66" name="1 CuadroTexto">
              <a:extLst>
                <a:ext uri="{FF2B5EF4-FFF2-40B4-BE49-F238E27FC236}">
                  <a16:creationId xmlns:a16="http://schemas.microsoft.com/office/drawing/2014/main" xmlns="" id="{EAF12B95-63A1-4337-B46F-598496CBF4E2}"/>
                </a:ext>
              </a:extLst>
            </p:cNvPr>
            <p:cNvSpPr txBox="1"/>
            <p:nvPr/>
          </p:nvSpPr>
          <p:spPr>
            <a:xfrm>
              <a:off x="288557" y="3259352"/>
              <a:ext cx="5405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Sección</a:t>
              </a:r>
            </a:p>
          </p:txBody>
        </p:sp>
        <p:sp>
          <p:nvSpPr>
            <p:cNvPr id="67" name="16 Rectángulo">
              <a:extLst>
                <a:ext uri="{FF2B5EF4-FFF2-40B4-BE49-F238E27FC236}">
                  <a16:creationId xmlns:a16="http://schemas.microsoft.com/office/drawing/2014/main" xmlns="" id="{31D80355-7A9A-4640-A896-D8FE8B0E9FCA}"/>
                </a:ext>
              </a:extLst>
            </p:cNvPr>
            <p:cNvSpPr/>
            <p:nvPr/>
          </p:nvSpPr>
          <p:spPr>
            <a:xfrm rot="5400000">
              <a:off x="815571" y="2887646"/>
              <a:ext cx="167828" cy="13485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MX" sz="1400" b="1" dirty="0">
                  <a:latin typeface="Century Gothic" pitchFamily="34" charset="0"/>
                </a:rPr>
                <a:t>R. Humanos</a:t>
              </a:r>
            </a:p>
          </p:txBody>
        </p:sp>
        <p:graphicFrame>
          <p:nvGraphicFramePr>
            <p:cNvPr id="69" name="Gráfico 68">
              <a:extLst>
                <a:ext uri="{FF2B5EF4-FFF2-40B4-BE49-F238E27FC236}">
                  <a16:creationId xmlns:a16="http://schemas.microsoft.com/office/drawing/2014/main" xmlns="" id="{E0F178F6-D65D-4084-A98E-F79453FA4B9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29079816"/>
                </p:ext>
              </p:extLst>
            </p:nvPr>
          </p:nvGraphicFramePr>
          <p:xfrm>
            <a:off x="663451" y="3833188"/>
            <a:ext cx="2546326" cy="12681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xmlns="" id="{6B4CB608-8201-4D20-8849-F81FB3CB60CB}"/>
                </a:ext>
              </a:extLst>
            </p:cNvPr>
            <p:cNvSpPr/>
            <p:nvPr/>
          </p:nvSpPr>
          <p:spPr>
            <a:xfrm>
              <a:off x="2249337" y="3669626"/>
              <a:ext cx="238814" cy="200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80</a:t>
              </a:r>
              <a:endParaRPr lang="es-MX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xmlns="" id="{CD990839-7A22-4AF4-8A5D-CC29119886A6}"/>
                </a:ext>
              </a:extLst>
            </p:cNvPr>
            <p:cNvSpPr/>
            <p:nvPr/>
          </p:nvSpPr>
          <p:spPr>
            <a:xfrm>
              <a:off x="1794866" y="3669626"/>
              <a:ext cx="238814" cy="200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90</a:t>
              </a:r>
              <a:endParaRPr lang="es-MX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xmlns="" id="{094BE75F-FDA2-40B6-8984-D7F4737B4B4B}"/>
                </a:ext>
              </a:extLst>
            </p:cNvPr>
            <p:cNvSpPr/>
            <p:nvPr/>
          </p:nvSpPr>
          <p:spPr>
            <a:xfrm>
              <a:off x="1346117" y="3669626"/>
              <a:ext cx="238814" cy="200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50</a:t>
              </a:r>
              <a:endParaRPr lang="es-MX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xmlns="" id="{6FE77533-9208-4634-8C1F-41EDA439052C}"/>
                </a:ext>
              </a:extLst>
            </p:cNvPr>
            <p:cNvSpPr/>
            <p:nvPr/>
          </p:nvSpPr>
          <p:spPr>
            <a:xfrm>
              <a:off x="884442" y="3669626"/>
              <a:ext cx="238814" cy="200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75</a:t>
              </a:r>
              <a:endParaRPr lang="es-MX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xmlns="" id="{9FC240B7-A0FD-4D01-B68E-9D502137BB02}"/>
                </a:ext>
              </a:extLst>
            </p:cNvPr>
            <p:cNvSpPr/>
            <p:nvPr/>
          </p:nvSpPr>
          <p:spPr>
            <a:xfrm>
              <a:off x="2680039" y="3692060"/>
              <a:ext cx="373225" cy="260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100</a:t>
              </a:r>
              <a:endParaRPr lang="es-MX" sz="2000" b="1" dirty="0"/>
            </a:p>
          </p:txBody>
        </p:sp>
        <p:pic>
          <p:nvPicPr>
            <p:cNvPr id="75" name="Imagen 74">
              <a:extLst>
                <a:ext uri="{FF2B5EF4-FFF2-40B4-BE49-F238E27FC236}">
                  <a16:creationId xmlns:a16="http://schemas.microsoft.com/office/drawing/2014/main" xmlns="" id="{358A4D14-70B7-49C5-9489-ECC195A85F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10830"/>
            <a:stretch/>
          </p:blipFill>
          <p:spPr>
            <a:xfrm>
              <a:off x="38060" y="3965494"/>
              <a:ext cx="679490" cy="794980"/>
            </a:xfrm>
            <a:prstGeom prst="rect">
              <a:avLst/>
            </a:prstGeom>
          </p:spPr>
        </p:pic>
        <p:sp>
          <p:nvSpPr>
            <p:cNvPr id="76" name="25 CuadroTexto">
              <a:extLst>
                <a:ext uri="{FF2B5EF4-FFF2-40B4-BE49-F238E27FC236}">
                  <a16:creationId xmlns:a16="http://schemas.microsoft.com/office/drawing/2014/main" xmlns="" id="{8C67061A-5B27-4EE9-89A0-D7AFEEE8CFD1}"/>
                </a:ext>
              </a:extLst>
            </p:cNvPr>
            <p:cNvSpPr txBox="1"/>
            <p:nvPr/>
          </p:nvSpPr>
          <p:spPr>
            <a:xfrm rot="16200000">
              <a:off x="2396678" y="4257563"/>
              <a:ext cx="979486" cy="2600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</a:rPr>
                <a:t>Alto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3007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12 Rectángulo">
            <a:extLst>
              <a:ext uri="{FF2B5EF4-FFF2-40B4-BE49-F238E27FC236}">
                <a16:creationId xmlns:a16="http://schemas.microsoft.com/office/drawing/2014/main" xmlns="" id="{96E03409-6C45-46C4-AC45-2046D5D3D23A}"/>
              </a:ext>
            </a:extLst>
          </p:cNvPr>
          <p:cNvSpPr/>
          <p:nvPr/>
        </p:nvSpPr>
        <p:spPr>
          <a:xfrm>
            <a:off x="2938647" y="466725"/>
            <a:ext cx="9253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Calendario de Ejecución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1" name="1 CuadroTexto">
            <a:extLst>
              <a:ext uri="{FF2B5EF4-FFF2-40B4-BE49-F238E27FC236}">
                <a16:creationId xmlns:a16="http://schemas.microsoft.com/office/drawing/2014/main" xmlns="" id="{C2F4BB6B-3F93-479B-BA9F-5F0EBA0866C2}"/>
              </a:ext>
            </a:extLst>
          </p:cNvPr>
          <p:cNvSpPr txBox="1"/>
          <p:nvPr/>
        </p:nvSpPr>
        <p:spPr>
          <a:xfrm rot="16200000">
            <a:off x="-1497096" y="3391363"/>
            <a:ext cx="5313006" cy="11144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MX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Lunes 25 de febrero al </a:t>
            </a:r>
          </a:p>
          <a:p>
            <a:pPr algn="ctr"/>
            <a:r>
              <a:rPr lang="es-MX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viernes 5 de abril</a:t>
            </a:r>
          </a:p>
        </p:txBody>
      </p:sp>
      <p:sp>
        <p:nvSpPr>
          <p:cNvPr id="6" name="12 Rectángulo">
            <a:extLst>
              <a:ext uri="{FF2B5EF4-FFF2-40B4-BE49-F238E27FC236}">
                <a16:creationId xmlns:a16="http://schemas.microsoft.com/office/drawing/2014/main" xmlns="" id="{EE3E68A4-2706-4293-A42A-5CE59436ECD4}"/>
              </a:ext>
            </a:extLst>
          </p:cNvPr>
          <p:cNvSpPr/>
          <p:nvPr/>
        </p:nvSpPr>
        <p:spPr>
          <a:xfrm>
            <a:off x="3529196" y="0"/>
            <a:ext cx="866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 2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Índice PbR-SED 2019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5" t="458"/>
          <a:stretch/>
        </p:blipFill>
        <p:spPr>
          <a:xfrm>
            <a:off x="1716620" y="1113056"/>
            <a:ext cx="10254149" cy="54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97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2 Tabla">
            <a:extLst>
              <a:ext uri="{FF2B5EF4-FFF2-40B4-BE49-F238E27FC236}">
                <a16:creationId xmlns:a16="http://schemas.microsoft.com/office/drawing/2014/main" xmlns="" id="{CF9A08CA-002C-4DD8-8564-B5C8CB523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99135"/>
              </p:ext>
            </p:extLst>
          </p:nvPr>
        </p:nvGraphicFramePr>
        <p:xfrm>
          <a:off x="655016" y="1342208"/>
          <a:ext cx="11397300" cy="5027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9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94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94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794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13647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Información</a:t>
                      </a:r>
                      <a:r>
                        <a:rPr lang="es-MX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es-MX" baseline="0" dirty="0">
                          <a:solidFill>
                            <a:schemeClr val="bg1"/>
                          </a:solidFill>
                        </a:rPr>
                        <a:t>Precargada</a:t>
                      </a:r>
                    </a:p>
                    <a:p>
                      <a:pPr marL="0" algn="l" defTabSz="457200" rtl="0" eaLnBrk="1" latinLnBrk="0" hangingPunct="1"/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Guía de</a:t>
                      </a:r>
                    </a:p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 Respuestas</a:t>
                      </a:r>
                    </a:p>
                    <a:p>
                      <a:endParaRPr lang="es-MX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Formatos </a:t>
                      </a:r>
                    </a:p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Validos</a:t>
                      </a:r>
                    </a:p>
                    <a:p>
                      <a:endParaRPr lang="es-MX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Carácter </a:t>
                      </a:r>
                    </a:p>
                    <a:p>
                      <a:r>
                        <a:rPr lang="es-MX" dirty="0"/>
                        <a:t>Oficial</a:t>
                      </a:r>
                    </a:p>
                    <a:p>
                      <a:endParaRPr lang="es-MX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4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2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1,500 </a:t>
                      </a:r>
                    </a:p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caracteres</a:t>
                      </a:r>
                    </a:p>
                    <a:p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364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Direcciones Electrónicas</a:t>
                      </a:r>
                    </a:p>
                    <a:p>
                      <a:pPr marL="0" algn="l" defTabSz="457200" rtl="0" eaLnBrk="1" latinLnBrk="0" hangingPunct="1"/>
                      <a:endParaRPr lang="es-MX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Evidencia en </a:t>
                      </a:r>
                    </a:p>
                    <a:p>
                      <a:pPr marL="0" algn="l" defTabSz="457200" rtl="0" eaLnBrk="1" latinLnBrk="0" hangingPunct="1"/>
                      <a:r>
                        <a:rPr lang="es-MX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Imagen</a:t>
                      </a:r>
                    </a:p>
                    <a:p>
                      <a:pPr marL="0" algn="l" defTabSz="457200" rtl="0" eaLnBrk="1" latinLnBrk="0" hangingPunct="1"/>
                      <a:endParaRPr lang="es-MX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Guardar</a:t>
                      </a:r>
                      <a:r>
                        <a:rPr lang="es-MX" sz="16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Avances con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Regularidad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/>
                    </a:p>
                  </a:txBody>
                  <a:tcPr marL="36000" marR="36000" marT="0" marB="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Documentos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Apoyo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Áreas de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Mejora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FA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4 CuadroTexto">
            <a:extLst>
              <a:ext uri="{FF2B5EF4-FFF2-40B4-BE49-F238E27FC236}">
                <a16:creationId xmlns:a16="http://schemas.microsoft.com/office/drawing/2014/main" xmlns="" id="{B280B850-960D-425B-8E2C-7D822776DB5B}"/>
              </a:ext>
            </a:extLst>
          </p:cNvPr>
          <p:cNvSpPr txBox="1"/>
          <p:nvPr/>
        </p:nvSpPr>
        <p:spPr>
          <a:xfrm>
            <a:off x="2056526" y="1248201"/>
            <a:ext cx="671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5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s-MX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xmlns="" id="{D827D5FD-0DF8-4BE4-A237-A9733A1ECB52}"/>
              </a:ext>
            </a:extLst>
          </p:cNvPr>
          <p:cNvSpPr txBox="1"/>
          <p:nvPr/>
        </p:nvSpPr>
        <p:spPr>
          <a:xfrm>
            <a:off x="4585452" y="1267238"/>
            <a:ext cx="7287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5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s-MX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xmlns="" id="{25AD57C4-AE34-4699-B816-0D868EA42767}"/>
              </a:ext>
            </a:extLst>
          </p:cNvPr>
          <p:cNvSpPr txBox="1"/>
          <p:nvPr/>
        </p:nvSpPr>
        <p:spPr>
          <a:xfrm>
            <a:off x="6885126" y="1309048"/>
            <a:ext cx="651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03</a:t>
            </a:r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xmlns="" id="{D2BBD7E6-3DF4-495B-8E2A-C866BA73AE0B}"/>
              </a:ext>
            </a:extLst>
          </p:cNvPr>
          <p:cNvSpPr txBox="1"/>
          <p:nvPr/>
        </p:nvSpPr>
        <p:spPr>
          <a:xfrm>
            <a:off x="9213256" y="1333128"/>
            <a:ext cx="7669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04</a:t>
            </a: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xmlns="" id="{608E0013-C45C-4A19-A1D1-AB21911D9A6D}"/>
              </a:ext>
            </a:extLst>
          </p:cNvPr>
          <p:cNvSpPr txBox="1"/>
          <p:nvPr/>
        </p:nvSpPr>
        <p:spPr>
          <a:xfrm>
            <a:off x="11307580" y="1342208"/>
            <a:ext cx="74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500" b="1">
                <a:solidFill>
                  <a:schemeClr val="bg1"/>
                </a:solidFill>
              </a:defRPr>
            </a:lvl1pPr>
          </a:lstStyle>
          <a:p>
            <a:pPr algn="r"/>
            <a:r>
              <a:rPr lang="es-MX" dirty="0"/>
              <a:t>05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xmlns="" id="{358ACE38-5823-432D-83A2-D8B18B6AE2DC}"/>
              </a:ext>
            </a:extLst>
          </p:cNvPr>
          <p:cNvSpPr txBox="1"/>
          <p:nvPr/>
        </p:nvSpPr>
        <p:spPr>
          <a:xfrm>
            <a:off x="2314080" y="3843601"/>
            <a:ext cx="8654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13" name="13 CuadroTexto">
            <a:extLst>
              <a:ext uri="{FF2B5EF4-FFF2-40B4-BE49-F238E27FC236}">
                <a16:creationId xmlns:a16="http://schemas.microsoft.com/office/drawing/2014/main" xmlns="" id="{52DEA22A-2A8C-482D-BF86-26F24EFB322B}"/>
              </a:ext>
            </a:extLst>
          </p:cNvPr>
          <p:cNvSpPr txBox="1"/>
          <p:nvPr/>
        </p:nvSpPr>
        <p:spPr>
          <a:xfrm>
            <a:off x="4664930" y="3813792"/>
            <a:ext cx="8654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14" name="14 CuadroTexto">
            <a:extLst>
              <a:ext uri="{FF2B5EF4-FFF2-40B4-BE49-F238E27FC236}">
                <a16:creationId xmlns:a16="http://schemas.microsoft.com/office/drawing/2014/main" xmlns="" id="{7ECC00DF-3F77-4046-9BEE-2D8F60C66FC2}"/>
              </a:ext>
            </a:extLst>
          </p:cNvPr>
          <p:cNvSpPr txBox="1"/>
          <p:nvPr/>
        </p:nvSpPr>
        <p:spPr>
          <a:xfrm>
            <a:off x="6899883" y="3803595"/>
            <a:ext cx="8654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15" name="15 CuadroTexto">
            <a:extLst>
              <a:ext uri="{FF2B5EF4-FFF2-40B4-BE49-F238E27FC236}">
                <a16:creationId xmlns:a16="http://schemas.microsoft.com/office/drawing/2014/main" xmlns="" id="{8B2389D0-ADC6-4FAC-A886-B4887836ECC5}"/>
              </a:ext>
            </a:extLst>
          </p:cNvPr>
          <p:cNvSpPr txBox="1"/>
          <p:nvPr/>
        </p:nvSpPr>
        <p:spPr>
          <a:xfrm>
            <a:off x="9278664" y="3803595"/>
            <a:ext cx="8654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16" name="16 CuadroTexto">
            <a:extLst>
              <a:ext uri="{FF2B5EF4-FFF2-40B4-BE49-F238E27FC236}">
                <a16:creationId xmlns:a16="http://schemas.microsoft.com/office/drawing/2014/main" xmlns="" id="{2E874C89-9323-42F1-B9D6-D5A08BAE8061}"/>
              </a:ext>
            </a:extLst>
          </p:cNvPr>
          <p:cNvSpPr txBox="1"/>
          <p:nvPr/>
        </p:nvSpPr>
        <p:spPr>
          <a:xfrm>
            <a:off x="11526520" y="3803595"/>
            <a:ext cx="8654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>
                <a:solidFill>
                  <a:schemeClr val="bg1"/>
                </a:solidFill>
              </a:rPr>
              <a:t>10</a:t>
            </a:r>
          </a:p>
        </p:txBody>
      </p:sp>
      <p:grpSp>
        <p:nvGrpSpPr>
          <p:cNvPr id="17" name="1 Grupo">
            <a:extLst>
              <a:ext uri="{FF2B5EF4-FFF2-40B4-BE49-F238E27FC236}">
                <a16:creationId xmlns:a16="http://schemas.microsoft.com/office/drawing/2014/main" xmlns="" id="{FF3D0030-E561-4BA5-A4F8-6E5C02CA5309}"/>
              </a:ext>
            </a:extLst>
          </p:cNvPr>
          <p:cNvGrpSpPr/>
          <p:nvPr/>
        </p:nvGrpSpPr>
        <p:grpSpPr>
          <a:xfrm>
            <a:off x="656377" y="2204403"/>
            <a:ext cx="2255759" cy="1369933"/>
            <a:chOff x="1360" y="1621019"/>
            <a:chExt cx="1809785" cy="1194820"/>
          </a:xfrm>
        </p:grpSpPr>
        <p:pic>
          <p:nvPicPr>
            <p:cNvPr id="18" name="Imagen 17" descr="Resultado de imagen para icono palomita">
              <a:extLst>
                <a:ext uri="{FF2B5EF4-FFF2-40B4-BE49-F238E27FC236}">
                  <a16:creationId xmlns:a16="http://schemas.microsoft.com/office/drawing/2014/main" xmlns="" id="{B356B2A2-D774-48BB-9512-B87D1A1B546B}"/>
                </a:ext>
              </a:extLst>
            </p:cNvPr>
            <p:cNvPicPr/>
            <p:nvPr/>
          </p:nvPicPr>
          <p:blipFill>
            <a:blip r:embed="rId2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99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969" y="1621019"/>
              <a:ext cx="488153" cy="5063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641E2499-EEED-46DA-8143-6C58DA1B5F30}"/>
                </a:ext>
              </a:extLst>
            </p:cNvPr>
            <p:cNvSpPr/>
            <p:nvPr/>
          </p:nvSpPr>
          <p:spPr>
            <a:xfrm>
              <a:off x="1360" y="2440031"/>
              <a:ext cx="1809785" cy="3758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lang="es-MX" sz="1400" dirty="0">
                  <a:solidFill>
                    <a:prstClr val="white"/>
                  </a:solidFill>
                </a:rPr>
                <a:t>Validar y/o actualizar dicha información.</a:t>
              </a:r>
            </a:p>
          </p:txBody>
        </p:sp>
      </p:grpSp>
      <p:grpSp>
        <p:nvGrpSpPr>
          <p:cNvPr id="20" name="3 Grupo">
            <a:extLst>
              <a:ext uri="{FF2B5EF4-FFF2-40B4-BE49-F238E27FC236}">
                <a16:creationId xmlns:a16="http://schemas.microsoft.com/office/drawing/2014/main" xmlns="" id="{3ED14333-7D32-43B6-A90D-20A9CDE87404}"/>
              </a:ext>
            </a:extLst>
          </p:cNvPr>
          <p:cNvGrpSpPr/>
          <p:nvPr/>
        </p:nvGrpSpPr>
        <p:grpSpPr>
          <a:xfrm>
            <a:off x="2991631" y="2188787"/>
            <a:ext cx="2178138" cy="1634493"/>
            <a:chOff x="1841628" y="1461567"/>
            <a:chExt cx="1798534" cy="142556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17BBBF34-B59E-45ED-A5FB-B441A4821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45400" y="1461567"/>
              <a:ext cx="605870" cy="605871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xmlns="" id="{4416D14B-A723-4917-AE66-D0E0986E0719}"/>
                </a:ext>
              </a:extLst>
            </p:cNvPr>
            <p:cNvSpPr/>
            <p:nvPr/>
          </p:nvSpPr>
          <p:spPr>
            <a:xfrm>
              <a:off x="1841628" y="2135510"/>
              <a:ext cx="1798534" cy="7516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Lea cada pregunta y consulte la guía  antes de contestar para asegurar la evidencia que lo soporte.</a:t>
              </a:r>
            </a:p>
          </p:txBody>
        </p:sp>
      </p:grpSp>
      <p:grpSp>
        <p:nvGrpSpPr>
          <p:cNvPr id="23" name="6 Grupo">
            <a:extLst>
              <a:ext uri="{FF2B5EF4-FFF2-40B4-BE49-F238E27FC236}">
                <a16:creationId xmlns:a16="http://schemas.microsoft.com/office/drawing/2014/main" xmlns="" id="{DCFD072E-69FB-4EE5-85F4-D15FC551D695}"/>
              </a:ext>
            </a:extLst>
          </p:cNvPr>
          <p:cNvGrpSpPr/>
          <p:nvPr/>
        </p:nvGrpSpPr>
        <p:grpSpPr>
          <a:xfrm>
            <a:off x="5276280" y="2191555"/>
            <a:ext cx="2153416" cy="1513576"/>
            <a:chOff x="3720695" y="1598676"/>
            <a:chExt cx="1727676" cy="132010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xmlns="" id="{22BCFA01-720A-4139-85A8-BDD1C1ADE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38469" y="1598676"/>
              <a:ext cx="551015" cy="551015"/>
            </a:xfrm>
            <a:prstGeom prst="rect">
              <a:avLst/>
            </a:prstGeom>
          </p:spPr>
        </p:pic>
        <p:sp>
          <p:nvSpPr>
            <p:cNvPr id="25" name="Rectángulo 28">
              <a:extLst>
                <a:ext uri="{FF2B5EF4-FFF2-40B4-BE49-F238E27FC236}">
                  <a16:creationId xmlns:a16="http://schemas.microsoft.com/office/drawing/2014/main" xmlns="" id="{2CCFBAE7-E636-48E5-AB14-45DD15637C4A}"/>
                </a:ext>
              </a:extLst>
            </p:cNvPr>
            <p:cNvSpPr/>
            <p:nvPr/>
          </p:nvSpPr>
          <p:spPr>
            <a:xfrm>
              <a:off x="3720695" y="2355064"/>
              <a:ext cx="1727676" cy="5637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Deberá enviarse la evidencia documental en: .doc .xls .pdf .jpg .rar .zip</a:t>
              </a:r>
            </a:p>
          </p:txBody>
        </p:sp>
      </p:grpSp>
      <p:grpSp>
        <p:nvGrpSpPr>
          <p:cNvPr id="26" name="18 Grupo">
            <a:extLst>
              <a:ext uri="{FF2B5EF4-FFF2-40B4-BE49-F238E27FC236}">
                <a16:creationId xmlns:a16="http://schemas.microsoft.com/office/drawing/2014/main" xmlns="" id="{268F9BB2-7474-4040-9B03-912FE9BA3A15}"/>
              </a:ext>
            </a:extLst>
          </p:cNvPr>
          <p:cNvGrpSpPr/>
          <p:nvPr/>
        </p:nvGrpSpPr>
        <p:grpSpPr>
          <a:xfrm>
            <a:off x="7655274" y="2226524"/>
            <a:ext cx="2077692" cy="1478606"/>
            <a:chOff x="5604154" y="1744385"/>
            <a:chExt cx="1666923" cy="1289603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xmlns="" id="{12331723-0BE9-4869-957A-E511E33EE1A2}"/>
                </a:ext>
              </a:extLst>
            </p:cNvPr>
            <p:cNvPicPr/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787" y="1744385"/>
              <a:ext cx="418953" cy="4870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Rectángulo 28">
              <a:extLst>
                <a:ext uri="{FF2B5EF4-FFF2-40B4-BE49-F238E27FC236}">
                  <a16:creationId xmlns:a16="http://schemas.microsoft.com/office/drawing/2014/main" xmlns="" id="{91105A1E-8619-4971-9641-F911494A24EA}"/>
                </a:ext>
              </a:extLst>
            </p:cNvPr>
            <p:cNvSpPr/>
            <p:nvPr/>
          </p:nvSpPr>
          <p:spPr>
            <a:xfrm>
              <a:off x="5604154" y="2470275"/>
              <a:ext cx="1666923" cy="5637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lt1"/>
                  </a:solidFill>
                </a:rPr>
                <a:t>Los documentos presentados como evidencia deben ser oficiales.</a:t>
              </a:r>
              <a:endParaRPr lang="es-MX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19 Grupo">
            <a:extLst>
              <a:ext uri="{FF2B5EF4-FFF2-40B4-BE49-F238E27FC236}">
                <a16:creationId xmlns:a16="http://schemas.microsoft.com/office/drawing/2014/main" xmlns="" id="{5A8E5543-0DEF-42F7-917C-FAFE2126AA26}"/>
              </a:ext>
            </a:extLst>
          </p:cNvPr>
          <p:cNvGrpSpPr/>
          <p:nvPr/>
        </p:nvGrpSpPr>
        <p:grpSpPr>
          <a:xfrm>
            <a:off x="9794334" y="2281449"/>
            <a:ext cx="2262147" cy="1423684"/>
            <a:chOff x="7302226" y="1819276"/>
            <a:chExt cx="1814910" cy="1241701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xmlns="" id="{F65364C4-25EA-440C-984A-575787221CDD}"/>
                </a:ext>
              </a:extLst>
            </p:cNvPr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983" y="1819276"/>
              <a:ext cx="431395" cy="390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Rectángulo 28">
              <a:extLst>
                <a:ext uri="{FF2B5EF4-FFF2-40B4-BE49-F238E27FC236}">
                  <a16:creationId xmlns:a16="http://schemas.microsoft.com/office/drawing/2014/main" xmlns="" id="{55585878-00EA-47D5-91E5-791B05F2DAD0}"/>
                </a:ext>
              </a:extLst>
            </p:cNvPr>
            <p:cNvSpPr/>
            <p:nvPr/>
          </p:nvSpPr>
          <p:spPr>
            <a:xfrm>
              <a:off x="7302226" y="2497263"/>
              <a:ext cx="1814910" cy="56371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En preguntas abiertas o con complemento no podrán exceder los caracteres.</a:t>
              </a:r>
            </a:p>
          </p:txBody>
        </p:sp>
      </p:grpSp>
      <p:grpSp>
        <p:nvGrpSpPr>
          <p:cNvPr id="35" name="41 Grupo">
            <a:extLst>
              <a:ext uri="{FF2B5EF4-FFF2-40B4-BE49-F238E27FC236}">
                <a16:creationId xmlns:a16="http://schemas.microsoft.com/office/drawing/2014/main" xmlns="" id="{87D46A52-68CD-4B9F-A814-7256CD21C78A}"/>
              </a:ext>
            </a:extLst>
          </p:cNvPr>
          <p:cNvGrpSpPr/>
          <p:nvPr/>
        </p:nvGrpSpPr>
        <p:grpSpPr>
          <a:xfrm>
            <a:off x="7562280" y="4700371"/>
            <a:ext cx="2146667" cy="1605409"/>
            <a:chOff x="6626666" y="4066167"/>
            <a:chExt cx="1722260" cy="1400197"/>
          </a:xfrm>
        </p:grpSpPr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xmlns="" id="{FA1B605B-B0B3-42BC-866A-4FB5369B647A}"/>
                </a:ext>
              </a:extLst>
            </p:cNvPr>
            <p:cNvPicPr/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3359" y="4066167"/>
              <a:ext cx="442756" cy="442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Rectángulo 28">
              <a:extLst>
                <a:ext uri="{FF2B5EF4-FFF2-40B4-BE49-F238E27FC236}">
                  <a16:creationId xmlns:a16="http://schemas.microsoft.com/office/drawing/2014/main" xmlns="" id="{C88F229F-D30D-46CE-9DAB-E461B67033C2}"/>
                </a:ext>
              </a:extLst>
            </p:cNvPr>
            <p:cNvSpPr/>
            <p:nvPr/>
          </p:nvSpPr>
          <p:spPr>
            <a:xfrm>
              <a:off x="6626666" y="4714747"/>
              <a:ext cx="1722260" cy="7516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s-MX" sz="1400" dirty="0">
                  <a:solidFill>
                    <a:schemeClr val="bg1"/>
                  </a:solidFill>
                </a:rPr>
                <a:t>Se enviará por correo electrónico a los Enlaces Operativos</a:t>
              </a:r>
            </a:p>
            <a:p>
              <a:pPr algn="ctr">
                <a:defRPr/>
              </a:pPr>
              <a:r>
                <a:rPr lang="es-MX" sz="1400" dirty="0">
                  <a:solidFill>
                    <a:schemeClr val="bg1"/>
                  </a:solidFill>
                </a:rPr>
                <a:t>(Sección-Categoría).</a:t>
              </a:r>
            </a:p>
          </p:txBody>
        </p:sp>
      </p:grpSp>
      <p:grpSp>
        <p:nvGrpSpPr>
          <p:cNvPr id="38" name="40 Grupo">
            <a:extLst>
              <a:ext uri="{FF2B5EF4-FFF2-40B4-BE49-F238E27FC236}">
                <a16:creationId xmlns:a16="http://schemas.microsoft.com/office/drawing/2014/main" xmlns="" id="{3D263DEA-D906-410C-9C30-911CC046BDD6}"/>
              </a:ext>
            </a:extLst>
          </p:cNvPr>
          <p:cNvGrpSpPr/>
          <p:nvPr/>
        </p:nvGrpSpPr>
        <p:grpSpPr>
          <a:xfrm>
            <a:off x="5474373" y="4720893"/>
            <a:ext cx="1705571" cy="1453844"/>
            <a:chOff x="4066154" y="3650211"/>
            <a:chExt cx="1368372" cy="1268006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xmlns="" id="{926B445E-E381-4313-A8F6-B3E48D713C89}"/>
                </a:ext>
              </a:extLst>
            </p:cNvPr>
            <p:cNvPicPr/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197" y="3650211"/>
              <a:ext cx="406964" cy="406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Rectángulo 28">
              <a:extLst>
                <a:ext uri="{FF2B5EF4-FFF2-40B4-BE49-F238E27FC236}">
                  <a16:creationId xmlns:a16="http://schemas.microsoft.com/office/drawing/2014/main" xmlns="" id="{B391C7D8-C4FF-4743-AEEC-101261523DD4}"/>
                </a:ext>
              </a:extLst>
            </p:cNvPr>
            <p:cNvSpPr/>
            <p:nvPr/>
          </p:nvSpPr>
          <p:spPr>
            <a:xfrm>
              <a:off x="4066154" y="4354504"/>
              <a:ext cx="1368372" cy="5637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s-MX" sz="1400" dirty="0">
                  <a:solidFill>
                    <a:schemeClr val="bg1"/>
                  </a:solidFill>
                </a:rPr>
                <a:t>La sesión caduca con 10 minutos de inactividad.</a:t>
              </a:r>
            </a:p>
          </p:txBody>
        </p:sp>
      </p:grpSp>
      <p:grpSp>
        <p:nvGrpSpPr>
          <p:cNvPr id="41" name="39 Grupo">
            <a:extLst>
              <a:ext uri="{FF2B5EF4-FFF2-40B4-BE49-F238E27FC236}">
                <a16:creationId xmlns:a16="http://schemas.microsoft.com/office/drawing/2014/main" xmlns="" id="{607920ED-8B44-4E0A-B3E4-B22304F6E0FF}"/>
              </a:ext>
            </a:extLst>
          </p:cNvPr>
          <p:cNvGrpSpPr/>
          <p:nvPr/>
        </p:nvGrpSpPr>
        <p:grpSpPr>
          <a:xfrm>
            <a:off x="3013159" y="4674994"/>
            <a:ext cx="2054859" cy="1378612"/>
            <a:chOff x="1966426" y="3685457"/>
            <a:chExt cx="1648604" cy="1202390"/>
          </a:xfrm>
        </p:grpSpPr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xmlns="" id="{3D9DCC85-73B1-4F22-B53F-E5DBC784DB43}"/>
                </a:ext>
              </a:extLst>
            </p:cNvPr>
            <p:cNvPicPr/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9393" y="3685457"/>
              <a:ext cx="487032" cy="487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Rectángulo 28">
              <a:extLst>
                <a:ext uri="{FF2B5EF4-FFF2-40B4-BE49-F238E27FC236}">
                  <a16:creationId xmlns:a16="http://schemas.microsoft.com/office/drawing/2014/main" xmlns="" id="{77C02516-B372-402F-8496-456AF8F7A19E}"/>
                </a:ext>
              </a:extLst>
            </p:cNvPr>
            <p:cNvSpPr/>
            <p:nvPr/>
          </p:nvSpPr>
          <p:spPr>
            <a:xfrm>
              <a:off x="1966426" y="4324134"/>
              <a:ext cx="1648604" cy="5637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Usar formato .jpg con resolución menor a los 640x480 pixeles.</a:t>
              </a:r>
            </a:p>
          </p:txBody>
        </p:sp>
      </p:grpSp>
      <p:grpSp>
        <p:nvGrpSpPr>
          <p:cNvPr id="44" name="38 Grupo">
            <a:extLst>
              <a:ext uri="{FF2B5EF4-FFF2-40B4-BE49-F238E27FC236}">
                <a16:creationId xmlns:a16="http://schemas.microsoft.com/office/drawing/2014/main" xmlns="" id="{190AA0F7-DF4C-43CE-A38E-C04B58D80716}"/>
              </a:ext>
            </a:extLst>
          </p:cNvPr>
          <p:cNvGrpSpPr/>
          <p:nvPr/>
        </p:nvGrpSpPr>
        <p:grpSpPr>
          <a:xfrm>
            <a:off x="638535" y="4674995"/>
            <a:ext cx="2262147" cy="1594056"/>
            <a:chOff x="33035" y="3617305"/>
            <a:chExt cx="1814910" cy="1390294"/>
          </a:xfrm>
        </p:grpSpPr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xmlns="" id="{A4F4EF3A-3677-48A9-ABBA-16A840BA77FB}"/>
                </a:ext>
              </a:extLst>
            </p:cNvPr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076" y="3617305"/>
              <a:ext cx="500607" cy="487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Rectángulo 28">
              <a:extLst>
                <a:ext uri="{FF2B5EF4-FFF2-40B4-BE49-F238E27FC236}">
                  <a16:creationId xmlns:a16="http://schemas.microsoft.com/office/drawing/2014/main" xmlns="" id="{7A69CDF2-A6A1-48F7-8E94-77DEEB1E2177}"/>
                </a:ext>
              </a:extLst>
            </p:cNvPr>
            <p:cNvSpPr/>
            <p:nvPr/>
          </p:nvSpPr>
          <p:spPr>
            <a:xfrm>
              <a:off x="33035" y="4255982"/>
              <a:ext cx="1814910" cy="7516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Vinculadas al documento comprobatorio, verificar que efectivamente abra el documento.</a:t>
              </a: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164EBA3-CBF1-4003-885A-7323A837F484}"/>
              </a:ext>
            </a:extLst>
          </p:cNvPr>
          <p:cNvSpPr/>
          <p:nvPr/>
        </p:nvSpPr>
        <p:spPr>
          <a:xfrm>
            <a:off x="6706305" y="507858"/>
            <a:ext cx="545854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Consideraciones Finales</a:t>
            </a:r>
          </a:p>
        </p:txBody>
      </p:sp>
      <p:sp>
        <p:nvSpPr>
          <p:cNvPr id="47" name="12 Rectángulo">
            <a:extLst>
              <a:ext uri="{FF2B5EF4-FFF2-40B4-BE49-F238E27FC236}">
                <a16:creationId xmlns:a16="http://schemas.microsoft.com/office/drawing/2014/main" xmlns="" id="{E9B3FEFB-8495-4459-82B8-64675DE8708B}"/>
              </a:ext>
            </a:extLst>
          </p:cNvPr>
          <p:cNvSpPr/>
          <p:nvPr/>
        </p:nvSpPr>
        <p:spPr>
          <a:xfrm>
            <a:off x="3529196" y="0"/>
            <a:ext cx="866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 2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Índice PbR-SED 2019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9863788" y="4587178"/>
            <a:ext cx="2123235" cy="1934303"/>
            <a:chOff x="9863788" y="4587178"/>
            <a:chExt cx="2123235" cy="1934303"/>
          </a:xfrm>
        </p:grpSpPr>
        <p:sp>
          <p:nvSpPr>
            <p:cNvPr id="34" name="Rectángulo 28">
              <a:extLst>
                <a:ext uri="{FF2B5EF4-FFF2-40B4-BE49-F238E27FC236}">
                  <a16:creationId xmlns:a16="http://schemas.microsoft.com/office/drawing/2014/main" xmlns="" id="{789B96DE-41BF-4C4F-A3CA-AD49D5D3081D}"/>
                </a:ext>
              </a:extLst>
            </p:cNvPr>
            <p:cNvSpPr/>
            <p:nvPr/>
          </p:nvSpPr>
          <p:spPr>
            <a:xfrm>
              <a:off x="9863788" y="5444263"/>
              <a:ext cx="2123235" cy="10772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s-MX" sz="1400" dirty="0">
                  <a:solidFill>
                    <a:schemeClr val="bg1"/>
                  </a:solidFill>
                </a:rPr>
                <a:t>Identificar las respuestas que se deben fortalecer de acuerdo a los comentarios en las cédulas y trabajar en ellas para su mejora. 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0"/>
            <a:srcRect l="34696" t="24191" r="33150" b="25722"/>
            <a:stretch/>
          </p:blipFill>
          <p:spPr>
            <a:xfrm>
              <a:off x="10554098" y="4587178"/>
              <a:ext cx="753482" cy="652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06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A0F9C46D-CF07-4C78-BB6D-F1C72FE1A37D}"/>
              </a:ext>
            </a:extLst>
          </p:cNvPr>
          <p:cNvSpPr txBox="1"/>
          <p:nvPr/>
        </p:nvSpPr>
        <p:spPr>
          <a:xfrm>
            <a:off x="533401" y="2215534"/>
            <a:ext cx="1165860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8000" dirty="0">
                <a:solidFill>
                  <a:schemeClr val="tx2"/>
                </a:solidFill>
              </a:rPr>
              <a:t>Gracias por su Atención</a:t>
            </a:r>
          </a:p>
          <a:p>
            <a:pPr algn="ctr"/>
            <a:r>
              <a:rPr lang="es-MX" sz="4000" dirty="0">
                <a:solidFill>
                  <a:schemeClr val="tx2"/>
                </a:solidFill>
              </a:rPr>
              <a:t>Diagnóstico de Implementación del PbR-SED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1AE59B8-16A0-405F-8B6F-B599481F473A}"/>
              </a:ext>
            </a:extLst>
          </p:cNvPr>
          <p:cNvSpPr/>
          <p:nvPr/>
        </p:nvSpPr>
        <p:spPr>
          <a:xfrm>
            <a:off x="4576039" y="4054157"/>
            <a:ext cx="356379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3000" b="1" dirty="0">
                <a:solidFill>
                  <a:schemeClr val="tx2"/>
                </a:solidFill>
              </a:rPr>
              <a:t>2019</a:t>
            </a:r>
            <a:endParaRPr lang="es-MX" sz="13000" b="1" dirty="0"/>
          </a:p>
        </p:txBody>
      </p:sp>
    </p:spTree>
    <p:extLst>
      <p:ext uri="{BB962C8B-B14F-4D97-AF65-F5344CB8AC3E}">
        <p14:creationId xmlns:p14="http://schemas.microsoft.com/office/powerpoint/2010/main" val="2133114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12 Rectángulo">
            <a:extLst>
              <a:ext uri="{FF2B5EF4-FFF2-40B4-BE49-F238E27FC236}">
                <a16:creationId xmlns:a16="http://schemas.microsoft.com/office/drawing/2014/main" xmlns="" id="{4AD62C80-F345-4DF8-AE1C-8A4077C839B7}"/>
              </a:ext>
            </a:extLst>
          </p:cNvPr>
          <p:cNvSpPr/>
          <p:nvPr/>
        </p:nvSpPr>
        <p:spPr>
          <a:xfrm>
            <a:off x="3529196" y="0"/>
            <a:ext cx="866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 1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Análisis FODA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3D652A63-E14A-469D-9BE8-5A49E508A411}"/>
              </a:ext>
            </a:extLst>
          </p:cNvPr>
          <p:cNvSpPr/>
          <p:nvPr/>
        </p:nvSpPr>
        <p:spPr>
          <a:xfrm>
            <a:off x="6706305" y="507858"/>
            <a:ext cx="545854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Análisis FODA 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DFB04825-C3E5-4EA7-8F1E-768C05352E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8625" y="1052513"/>
          <a:ext cx="9750425" cy="580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Worksheet" r:id="rId3" imgW="13801871" imgH="10153557" progId="Excel.Sheet.12">
                  <p:embed/>
                </p:oleObj>
              </mc:Choice>
              <mc:Fallback>
                <p:oleObj name="Worksheet" r:id="rId3" imgW="13801871" imgH="10153557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xmlns="" id="{DFB04825-C3E5-4EA7-8F1E-768C05352E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8625" y="1052513"/>
                        <a:ext cx="9750425" cy="580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otón de acción: ir a inicio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703790A7-D84B-40BD-A902-CCA52663C9FD}"/>
              </a:ext>
            </a:extLst>
          </p:cNvPr>
          <p:cNvSpPr/>
          <p:nvPr/>
        </p:nvSpPr>
        <p:spPr>
          <a:xfrm>
            <a:off x="11782425" y="6353175"/>
            <a:ext cx="342900" cy="381001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7148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5740" r="2921" b="23333"/>
          <a:stretch/>
        </p:blipFill>
        <p:spPr>
          <a:xfrm>
            <a:off x="2028406" y="1612900"/>
            <a:ext cx="8851918" cy="5121276"/>
          </a:xfrm>
          <a:prstGeom prst="rect">
            <a:avLst/>
          </a:prstGeom>
        </p:spPr>
      </p:pic>
      <p:sp>
        <p:nvSpPr>
          <p:cNvPr id="7" name="39 Rectángulo">
            <a:extLst>
              <a:ext uri="{FF2B5EF4-FFF2-40B4-BE49-F238E27FC236}">
                <a16:creationId xmlns:a16="http://schemas.microsoft.com/office/drawing/2014/main" xmlns="" id="{0377FEE0-F033-461D-911D-6C4B6D5E5310}"/>
              </a:ext>
            </a:extLst>
          </p:cNvPr>
          <p:cNvSpPr/>
          <p:nvPr/>
        </p:nvSpPr>
        <p:spPr>
          <a:xfrm>
            <a:off x="4503915" y="0"/>
            <a:ext cx="768808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Matriz e Informes por Sección</a:t>
            </a:r>
          </a:p>
        </p:txBody>
      </p:sp>
      <p:sp>
        <p:nvSpPr>
          <p:cNvPr id="10" name="11 CuadroTexto">
            <a:extLst>
              <a:ext uri="{FF2B5EF4-FFF2-40B4-BE49-F238E27FC236}">
                <a16:creationId xmlns:a16="http://schemas.microsoft.com/office/drawing/2014/main" xmlns="" id="{7FC3B059-986D-454E-BD63-F7447B77CDF8}"/>
              </a:ext>
            </a:extLst>
          </p:cNvPr>
          <p:cNvSpPr txBox="1"/>
          <p:nvPr/>
        </p:nvSpPr>
        <p:spPr>
          <a:xfrm rot="16200000">
            <a:off x="-1534934" y="3170836"/>
            <a:ext cx="57416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6000" b="1" dirty="0">
                <a:solidFill>
                  <a:srgbClr val="FF0000"/>
                </a:solidFill>
              </a:rPr>
              <a:t>Marco Jurídico</a:t>
            </a:r>
          </a:p>
          <a:p>
            <a:pPr algn="ctr"/>
            <a:r>
              <a:rPr lang="es-MX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Categoría</a:t>
            </a:r>
          </a:p>
        </p:txBody>
      </p:sp>
      <p:sp>
        <p:nvSpPr>
          <p:cNvPr id="4" name="Botón de acción: ir a inicio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4AEAFE0B-1A72-4B5E-9538-1C5B631BC4EB}"/>
              </a:ext>
            </a:extLst>
          </p:cNvPr>
          <p:cNvSpPr/>
          <p:nvPr/>
        </p:nvSpPr>
        <p:spPr>
          <a:xfrm>
            <a:off x="11782425" y="6353175"/>
            <a:ext cx="342900" cy="381001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10185" r="10209" b="14630"/>
          <a:stretch/>
        </p:blipFill>
        <p:spPr>
          <a:xfrm>
            <a:off x="7909519" y="630942"/>
            <a:ext cx="3924300" cy="5156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t="10556" r="9685" b="14629"/>
          <a:stretch/>
        </p:blipFill>
        <p:spPr>
          <a:xfrm>
            <a:off x="5586413" y="998957"/>
            <a:ext cx="4495800" cy="585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24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1 CuadroTexto">
            <a:extLst>
              <a:ext uri="{FF2B5EF4-FFF2-40B4-BE49-F238E27FC236}">
                <a16:creationId xmlns:a16="http://schemas.microsoft.com/office/drawing/2014/main" xmlns="" id="{7FC3B059-986D-454E-BD63-F7447B77CDF8}"/>
              </a:ext>
            </a:extLst>
          </p:cNvPr>
          <p:cNvSpPr txBox="1"/>
          <p:nvPr/>
        </p:nvSpPr>
        <p:spPr>
          <a:xfrm rot="16200000">
            <a:off x="-1534934" y="3170836"/>
            <a:ext cx="57416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6000" b="1" dirty="0">
                <a:solidFill>
                  <a:srgbClr val="FF0000"/>
                </a:solidFill>
              </a:rPr>
              <a:t>Marco Jurídico</a:t>
            </a:r>
          </a:p>
          <a:p>
            <a:pPr algn="ctr"/>
            <a:r>
              <a:rPr lang="es-MX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Categoría</a:t>
            </a:r>
          </a:p>
        </p:txBody>
      </p:sp>
      <p:sp>
        <p:nvSpPr>
          <p:cNvPr id="12" name="39 Rectángulo">
            <a:extLst>
              <a:ext uri="{FF2B5EF4-FFF2-40B4-BE49-F238E27FC236}">
                <a16:creationId xmlns:a16="http://schemas.microsoft.com/office/drawing/2014/main" xmlns="" id="{4AD85FE4-DAAC-40E3-9D97-46259682EE61}"/>
              </a:ext>
            </a:extLst>
          </p:cNvPr>
          <p:cNvSpPr/>
          <p:nvPr/>
        </p:nvSpPr>
        <p:spPr>
          <a:xfrm>
            <a:off x="4410075" y="0"/>
            <a:ext cx="768808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Cedulas de Registro y Evidencias</a:t>
            </a:r>
          </a:p>
        </p:txBody>
      </p:sp>
      <p:sp>
        <p:nvSpPr>
          <p:cNvPr id="7" name="Botón de acción: ir a inicio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4573E86B-6C8C-43CD-8923-ED4DDF6A0A9B}"/>
              </a:ext>
            </a:extLst>
          </p:cNvPr>
          <p:cNvSpPr/>
          <p:nvPr/>
        </p:nvSpPr>
        <p:spPr>
          <a:xfrm>
            <a:off x="11782425" y="6353175"/>
            <a:ext cx="342900" cy="381001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 t="7592" r="4957" b="23148"/>
          <a:stretch/>
        </p:blipFill>
        <p:spPr>
          <a:xfrm>
            <a:off x="2028405" y="1107745"/>
            <a:ext cx="4838699" cy="52454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" t="7592" r="4433" b="10555"/>
          <a:stretch/>
        </p:blipFill>
        <p:spPr>
          <a:xfrm>
            <a:off x="7087115" y="630942"/>
            <a:ext cx="4356100" cy="5613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" t="7407" r="3910" b="63148"/>
          <a:stretch/>
        </p:blipFill>
        <p:spPr>
          <a:xfrm>
            <a:off x="3847216" y="3060700"/>
            <a:ext cx="781601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76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2 CuadroTexto">
            <a:extLst>
              <a:ext uri="{FF2B5EF4-FFF2-40B4-BE49-F238E27FC236}">
                <a16:creationId xmlns:a16="http://schemas.microsoft.com/office/drawing/2014/main" xmlns="" id="{00A68335-C322-4FDB-92A5-E54DD70D24A6}"/>
              </a:ext>
            </a:extLst>
          </p:cNvPr>
          <p:cNvSpPr txBox="1"/>
          <p:nvPr/>
        </p:nvSpPr>
        <p:spPr>
          <a:xfrm>
            <a:off x="316591" y="3410363"/>
            <a:ext cx="371687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3000" b="1" dirty="0">
                <a:solidFill>
                  <a:srgbClr val="FF0000"/>
                </a:solidFill>
              </a:rPr>
              <a:t>Portal del PbR-SED</a:t>
            </a:r>
          </a:p>
          <a:p>
            <a:pPr algn="ctr"/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http://pbr.puebla.gob.mx/</a:t>
            </a:r>
          </a:p>
        </p:txBody>
      </p:sp>
      <p:sp>
        <p:nvSpPr>
          <p:cNvPr id="6" name="39 Rectángulo">
            <a:extLst>
              <a:ext uri="{FF2B5EF4-FFF2-40B4-BE49-F238E27FC236}">
                <a16:creationId xmlns:a16="http://schemas.microsoft.com/office/drawing/2014/main" xmlns="" id="{D7CC214D-3B44-4969-A6F5-09B03083ED71}"/>
              </a:ext>
            </a:extLst>
          </p:cNvPr>
          <p:cNvSpPr/>
          <p:nvPr/>
        </p:nvSpPr>
        <p:spPr>
          <a:xfrm>
            <a:off x="4503915" y="0"/>
            <a:ext cx="768808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Documentos de Apoyo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798" t="11334" r="8905" b="6866"/>
          <a:stretch/>
        </p:blipFill>
        <p:spPr>
          <a:xfrm>
            <a:off x="3834949" y="807523"/>
            <a:ext cx="8139337" cy="52056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5378" t="17105" r="20185" b="56572"/>
          <a:stretch/>
        </p:blipFill>
        <p:spPr>
          <a:xfrm>
            <a:off x="2612572" y="4305823"/>
            <a:ext cx="9078686" cy="231796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81808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Rectángulo">
            <a:extLst>
              <a:ext uri="{FF2B5EF4-FFF2-40B4-BE49-F238E27FC236}">
                <a16:creationId xmlns:a16="http://schemas.microsoft.com/office/drawing/2014/main" xmlns="" id="{54744B13-CAE8-4489-9E72-A6DB3613B84A}"/>
              </a:ext>
            </a:extLst>
          </p:cNvPr>
          <p:cNvSpPr/>
          <p:nvPr/>
        </p:nvSpPr>
        <p:spPr>
          <a:xfrm>
            <a:off x="3228957" y="8629"/>
            <a:ext cx="8955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Resultados 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del Diagnóstico PbR-SED 2012-2018</a:t>
            </a:r>
          </a:p>
        </p:txBody>
      </p:sp>
      <p:grpSp>
        <p:nvGrpSpPr>
          <p:cNvPr id="77" name="Grupo 76">
            <a:extLst>
              <a:ext uri="{FF2B5EF4-FFF2-40B4-BE49-F238E27FC236}">
                <a16:creationId xmlns:a16="http://schemas.microsoft.com/office/drawing/2014/main" xmlns="" id="{14DBE7C5-3044-4449-91C3-CA2F2EC93F08}"/>
              </a:ext>
            </a:extLst>
          </p:cNvPr>
          <p:cNvGrpSpPr/>
          <p:nvPr/>
        </p:nvGrpSpPr>
        <p:grpSpPr>
          <a:xfrm>
            <a:off x="615645" y="1021146"/>
            <a:ext cx="4859523" cy="2463977"/>
            <a:chOff x="35774" y="1168897"/>
            <a:chExt cx="3080627" cy="1973714"/>
          </a:xfrm>
        </p:grpSpPr>
        <p:sp>
          <p:nvSpPr>
            <p:cNvPr id="78" name="2 Rectángulo">
              <a:extLst>
                <a:ext uri="{FF2B5EF4-FFF2-40B4-BE49-F238E27FC236}">
                  <a16:creationId xmlns:a16="http://schemas.microsoft.com/office/drawing/2014/main" xmlns="" id="{79AA58D4-850D-48EF-8AF5-36FC0DE5B9D1}"/>
                </a:ext>
              </a:extLst>
            </p:cNvPr>
            <p:cNvSpPr/>
            <p:nvPr/>
          </p:nvSpPr>
          <p:spPr>
            <a:xfrm>
              <a:off x="564860" y="2920727"/>
              <a:ext cx="2501076" cy="221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200" dirty="0">
                  <a:solidFill>
                    <a:schemeClr val="accent6">
                      <a:lumMod val="50000"/>
                    </a:schemeClr>
                  </a:solidFill>
                </a:rPr>
                <a:t>* </a:t>
              </a:r>
              <a:r>
                <a:rPr lang="es-MX" sz="1200" b="1" dirty="0">
                  <a:solidFill>
                    <a:schemeClr val="accent6">
                      <a:lumMod val="50000"/>
                    </a:schemeClr>
                  </a:solidFill>
                </a:rPr>
                <a:t>2010: </a:t>
              </a:r>
              <a:r>
                <a:rPr lang="es-MX" sz="1200" dirty="0">
                  <a:solidFill>
                    <a:schemeClr val="accent6">
                      <a:lumMod val="50000"/>
                    </a:schemeClr>
                  </a:solidFill>
                </a:rPr>
                <a:t>PbR-62.8 y SED -58.1             *</a:t>
              </a:r>
              <a:r>
                <a:rPr lang="es-MX" sz="1200" b="1" dirty="0">
                  <a:solidFill>
                    <a:schemeClr val="accent6">
                      <a:lumMod val="50000"/>
                    </a:schemeClr>
                  </a:solidFill>
                </a:rPr>
                <a:t>2012:</a:t>
              </a:r>
              <a:r>
                <a:rPr lang="es-MX" sz="1200" dirty="0">
                  <a:solidFill>
                    <a:schemeClr val="accent6">
                      <a:lumMod val="50000"/>
                    </a:schemeClr>
                  </a:solidFill>
                </a:rPr>
                <a:t> PbR-86 y SED-64</a:t>
              </a:r>
            </a:p>
          </p:txBody>
        </p:sp>
        <p:sp>
          <p:nvSpPr>
            <p:cNvPr id="79" name="7 Rectángulo">
              <a:extLst>
                <a:ext uri="{FF2B5EF4-FFF2-40B4-BE49-F238E27FC236}">
                  <a16:creationId xmlns:a16="http://schemas.microsoft.com/office/drawing/2014/main" xmlns="" id="{C1F1C683-3656-4243-BFBF-95BE156E340D}"/>
                </a:ext>
              </a:extLst>
            </p:cNvPr>
            <p:cNvSpPr/>
            <p:nvPr/>
          </p:nvSpPr>
          <p:spPr>
            <a:xfrm rot="5400000">
              <a:off x="905381" y="777841"/>
              <a:ext cx="167828" cy="13485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MX" sz="1400" b="1" dirty="0">
                  <a:latin typeface="Century Gothic" pitchFamily="34" charset="0"/>
                </a:rPr>
                <a:t>PbR-SED</a:t>
              </a:r>
            </a:p>
          </p:txBody>
        </p:sp>
        <p:sp>
          <p:nvSpPr>
            <p:cNvPr id="80" name="1 CuadroTexto">
              <a:extLst>
                <a:ext uri="{FF2B5EF4-FFF2-40B4-BE49-F238E27FC236}">
                  <a16:creationId xmlns:a16="http://schemas.microsoft.com/office/drawing/2014/main" xmlns="" id="{80303104-3392-4C20-8E28-E0854570E89C}"/>
                </a:ext>
              </a:extLst>
            </p:cNvPr>
            <p:cNvSpPr txBox="1"/>
            <p:nvPr/>
          </p:nvSpPr>
          <p:spPr>
            <a:xfrm>
              <a:off x="267938" y="1168897"/>
              <a:ext cx="540589" cy="258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Sección</a:t>
              </a:r>
            </a:p>
          </p:txBody>
        </p:sp>
        <p:graphicFrame>
          <p:nvGraphicFramePr>
            <p:cNvPr id="81" name="Gráfico 80">
              <a:extLst>
                <a:ext uri="{FF2B5EF4-FFF2-40B4-BE49-F238E27FC236}">
                  <a16:creationId xmlns:a16="http://schemas.microsoft.com/office/drawing/2014/main" xmlns="" id="{354A7B95-DD97-435D-9A81-9A53A348480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67833445"/>
                </p:ext>
              </p:extLst>
            </p:nvPr>
          </p:nvGraphicFramePr>
          <p:xfrm>
            <a:off x="570075" y="1741343"/>
            <a:ext cx="2546326" cy="12681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2" name="25 CuadroTexto">
              <a:extLst>
                <a:ext uri="{FF2B5EF4-FFF2-40B4-BE49-F238E27FC236}">
                  <a16:creationId xmlns:a16="http://schemas.microsoft.com/office/drawing/2014/main" xmlns="" id="{2BA16CB8-0D88-4D92-9A26-7672F2FF3654}"/>
                </a:ext>
              </a:extLst>
            </p:cNvPr>
            <p:cNvSpPr txBox="1"/>
            <p:nvPr/>
          </p:nvSpPr>
          <p:spPr>
            <a:xfrm rot="16200000">
              <a:off x="2382323" y="2210417"/>
              <a:ext cx="824016" cy="25364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Alto</a:t>
              </a:r>
            </a:p>
          </p:txBody>
        </p:sp>
        <p:sp>
          <p:nvSpPr>
            <p:cNvPr id="83" name="Rectángulo 82">
              <a:extLst>
                <a:ext uri="{FF2B5EF4-FFF2-40B4-BE49-F238E27FC236}">
                  <a16:creationId xmlns:a16="http://schemas.microsoft.com/office/drawing/2014/main" xmlns="" id="{31891912-C938-4BA6-AC39-945ECADA7E96}"/>
                </a:ext>
              </a:extLst>
            </p:cNvPr>
            <p:cNvSpPr/>
            <p:nvPr/>
          </p:nvSpPr>
          <p:spPr>
            <a:xfrm>
              <a:off x="2537405" y="1614905"/>
              <a:ext cx="407700" cy="320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95.4</a:t>
              </a:r>
              <a:endParaRPr lang="es-MX" sz="2000" b="1" dirty="0"/>
            </a:p>
          </p:txBody>
        </p:sp>
        <p:sp>
          <p:nvSpPr>
            <p:cNvPr id="84" name="Rectángulo 83">
              <a:extLst>
                <a:ext uri="{FF2B5EF4-FFF2-40B4-BE49-F238E27FC236}">
                  <a16:creationId xmlns:a16="http://schemas.microsoft.com/office/drawing/2014/main" xmlns="" id="{0546DC1D-D3C3-4FB8-8EA2-A417ECA73335}"/>
                </a:ext>
              </a:extLst>
            </p:cNvPr>
            <p:cNvSpPr/>
            <p:nvPr/>
          </p:nvSpPr>
          <p:spPr>
            <a:xfrm>
              <a:off x="2142368" y="1614905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85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xmlns="" id="{C9A820C9-235E-46FD-87D1-A72C4CFEE271}"/>
                </a:ext>
              </a:extLst>
            </p:cNvPr>
            <p:cNvSpPr/>
            <p:nvPr/>
          </p:nvSpPr>
          <p:spPr>
            <a:xfrm>
              <a:off x="1683270" y="1614905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90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6" name="Rectángulo 85">
              <a:extLst>
                <a:ext uri="{FF2B5EF4-FFF2-40B4-BE49-F238E27FC236}">
                  <a16:creationId xmlns:a16="http://schemas.microsoft.com/office/drawing/2014/main" xmlns="" id="{40521A7D-E6BB-412D-A78D-CB3AAE2EA16A}"/>
                </a:ext>
              </a:extLst>
            </p:cNvPr>
            <p:cNvSpPr/>
            <p:nvPr/>
          </p:nvSpPr>
          <p:spPr>
            <a:xfrm>
              <a:off x="1224896" y="1614905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94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Rectángulo 86">
              <a:extLst>
                <a:ext uri="{FF2B5EF4-FFF2-40B4-BE49-F238E27FC236}">
                  <a16:creationId xmlns:a16="http://schemas.microsoft.com/office/drawing/2014/main" xmlns="" id="{AEC9624E-D82C-47FB-90EE-D1161E0ACC25}"/>
                </a:ext>
              </a:extLst>
            </p:cNvPr>
            <p:cNvSpPr/>
            <p:nvPr/>
          </p:nvSpPr>
          <p:spPr>
            <a:xfrm>
              <a:off x="781783" y="1614905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77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xmlns="" id="{A8E09B22-A189-44CC-AF25-2F3E7C002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74" y="1876680"/>
              <a:ext cx="590109" cy="775678"/>
            </a:xfrm>
            <a:prstGeom prst="rect">
              <a:avLst/>
            </a:prstGeom>
          </p:spPr>
        </p:pic>
      </p:grpSp>
      <p:sp>
        <p:nvSpPr>
          <p:cNvPr id="89" name="1 CuadroTexto">
            <a:extLst>
              <a:ext uri="{FF2B5EF4-FFF2-40B4-BE49-F238E27FC236}">
                <a16:creationId xmlns:a16="http://schemas.microsoft.com/office/drawing/2014/main" xmlns="" id="{C8895F91-68CC-45F4-9E90-3B2AFAA4A1F5}"/>
              </a:ext>
            </a:extLst>
          </p:cNvPr>
          <p:cNvSpPr txBox="1"/>
          <p:nvPr/>
        </p:nvSpPr>
        <p:spPr>
          <a:xfrm>
            <a:off x="9763053" y="828836"/>
            <a:ext cx="1075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Categoría</a:t>
            </a:r>
          </a:p>
        </p:txBody>
      </p:sp>
      <p:grpSp>
        <p:nvGrpSpPr>
          <p:cNvPr id="90" name="Grupo 89">
            <a:extLst>
              <a:ext uri="{FF2B5EF4-FFF2-40B4-BE49-F238E27FC236}">
                <a16:creationId xmlns:a16="http://schemas.microsoft.com/office/drawing/2014/main" xmlns="" id="{13176F57-E953-4184-BFCA-76303076557B}"/>
              </a:ext>
            </a:extLst>
          </p:cNvPr>
          <p:cNvGrpSpPr/>
          <p:nvPr/>
        </p:nvGrpSpPr>
        <p:grpSpPr>
          <a:xfrm>
            <a:off x="7046883" y="1094948"/>
            <a:ext cx="4739025" cy="2359930"/>
            <a:chOff x="3614847" y="1492302"/>
            <a:chExt cx="3116595" cy="1512823"/>
          </a:xfrm>
        </p:grpSpPr>
        <p:sp>
          <p:nvSpPr>
            <p:cNvPr id="91" name="19 Rectángulo">
              <a:extLst>
                <a:ext uri="{FF2B5EF4-FFF2-40B4-BE49-F238E27FC236}">
                  <a16:creationId xmlns:a16="http://schemas.microsoft.com/office/drawing/2014/main" xmlns="" id="{3A890ECB-2AC3-434B-A218-D75E74C816CA}"/>
                </a:ext>
              </a:extLst>
            </p:cNvPr>
            <p:cNvSpPr/>
            <p:nvPr/>
          </p:nvSpPr>
          <p:spPr>
            <a:xfrm rot="5400000">
              <a:off x="5973268" y="901955"/>
              <a:ext cx="167828" cy="13485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MX" sz="1400" b="1" dirty="0">
                  <a:solidFill>
                    <a:schemeClr val="bg1"/>
                  </a:solidFill>
                  <a:latin typeface="Century Gothic" pitchFamily="34" charset="0"/>
                </a:rPr>
                <a:t>Marco Jurídico</a:t>
              </a:r>
            </a:p>
          </p:txBody>
        </p:sp>
        <p:graphicFrame>
          <p:nvGraphicFramePr>
            <p:cNvPr id="92" name="Gráfico 91">
              <a:extLst>
                <a:ext uri="{FF2B5EF4-FFF2-40B4-BE49-F238E27FC236}">
                  <a16:creationId xmlns:a16="http://schemas.microsoft.com/office/drawing/2014/main" xmlns="" id="{6F7663EE-75EF-4FC6-8853-B0D11312CB1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55296248"/>
                </p:ext>
              </p:extLst>
            </p:nvPr>
          </p:nvGraphicFramePr>
          <p:xfrm>
            <a:off x="3614847" y="1736944"/>
            <a:ext cx="2546326" cy="12681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3" name="Rectángulo 92">
              <a:extLst>
                <a:ext uri="{FF2B5EF4-FFF2-40B4-BE49-F238E27FC236}">
                  <a16:creationId xmlns:a16="http://schemas.microsoft.com/office/drawing/2014/main" xmlns="" id="{5A356F1B-769A-4420-9373-CF7BD3783AD2}"/>
                </a:ext>
              </a:extLst>
            </p:cNvPr>
            <p:cNvSpPr/>
            <p:nvPr/>
          </p:nvSpPr>
          <p:spPr>
            <a:xfrm>
              <a:off x="5255085" y="1653514"/>
              <a:ext cx="38183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4" name="Rectángulo 93">
              <a:extLst>
                <a:ext uri="{FF2B5EF4-FFF2-40B4-BE49-F238E27FC236}">
                  <a16:creationId xmlns:a16="http://schemas.microsoft.com/office/drawing/2014/main" xmlns="" id="{75737016-56D4-4748-B2BD-2F88075F6ED1}"/>
                </a:ext>
              </a:extLst>
            </p:cNvPr>
            <p:cNvSpPr/>
            <p:nvPr/>
          </p:nvSpPr>
          <p:spPr>
            <a:xfrm>
              <a:off x="4928905" y="1653514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92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Rectángulo 94">
              <a:extLst>
                <a:ext uri="{FF2B5EF4-FFF2-40B4-BE49-F238E27FC236}">
                  <a16:creationId xmlns:a16="http://schemas.microsoft.com/office/drawing/2014/main" xmlns="" id="{AD5BD9AF-0E92-4200-A017-2B092E1D1372}"/>
                </a:ext>
              </a:extLst>
            </p:cNvPr>
            <p:cNvSpPr/>
            <p:nvPr/>
          </p:nvSpPr>
          <p:spPr>
            <a:xfrm>
              <a:off x="4536399" y="1653514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87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6" name="Rectángulo 95">
              <a:extLst>
                <a:ext uri="{FF2B5EF4-FFF2-40B4-BE49-F238E27FC236}">
                  <a16:creationId xmlns:a16="http://schemas.microsoft.com/office/drawing/2014/main" xmlns="" id="{4FE1592D-879A-467C-A136-420618065F54}"/>
                </a:ext>
              </a:extLst>
            </p:cNvPr>
            <p:cNvSpPr/>
            <p:nvPr/>
          </p:nvSpPr>
          <p:spPr>
            <a:xfrm>
              <a:off x="4155552" y="1653514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" name="Rectángulo 96">
              <a:extLst>
                <a:ext uri="{FF2B5EF4-FFF2-40B4-BE49-F238E27FC236}">
                  <a16:creationId xmlns:a16="http://schemas.microsoft.com/office/drawing/2014/main" xmlns="" id="{823974EE-80A5-4BB4-9009-C0E9B09EBDFF}"/>
                </a:ext>
              </a:extLst>
            </p:cNvPr>
            <p:cNvSpPr/>
            <p:nvPr/>
          </p:nvSpPr>
          <p:spPr>
            <a:xfrm>
              <a:off x="3773771" y="1653514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70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8" name="Rectángulo 97">
              <a:extLst>
                <a:ext uri="{FF2B5EF4-FFF2-40B4-BE49-F238E27FC236}">
                  <a16:creationId xmlns:a16="http://schemas.microsoft.com/office/drawing/2014/main" xmlns="" id="{56F87543-DF5F-4707-B242-989015CA441A}"/>
                </a:ext>
              </a:extLst>
            </p:cNvPr>
            <p:cNvSpPr/>
            <p:nvPr/>
          </p:nvSpPr>
          <p:spPr>
            <a:xfrm>
              <a:off x="5664541" y="1622984"/>
              <a:ext cx="377617" cy="2564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100</a:t>
              </a:r>
              <a:endParaRPr lang="es-MX" sz="2000" b="1" dirty="0"/>
            </a:p>
          </p:txBody>
        </p:sp>
        <p:sp>
          <p:nvSpPr>
            <p:cNvPr id="99" name="25 CuadroTexto">
              <a:extLst>
                <a:ext uri="{FF2B5EF4-FFF2-40B4-BE49-F238E27FC236}">
                  <a16:creationId xmlns:a16="http://schemas.microsoft.com/office/drawing/2014/main" xmlns="" id="{5F41E67A-A580-4947-92F2-B50C882424EA}"/>
                </a:ext>
              </a:extLst>
            </p:cNvPr>
            <p:cNvSpPr txBox="1"/>
            <p:nvPr/>
          </p:nvSpPr>
          <p:spPr>
            <a:xfrm rot="16200000">
              <a:off x="5599960" y="2132954"/>
              <a:ext cx="505087" cy="263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</a:rPr>
                <a:t>Alto</a:t>
              </a:r>
            </a:p>
          </p:txBody>
        </p:sp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xmlns="" id="{43831D61-35C2-466B-84D2-A10D75577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8332" y="1875706"/>
              <a:ext cx="604600" cy="760196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EEBEE6E9-5B24-40EF-83BE-8CC3251871B7}"/>
              </a:ext>
            </a:extLst>
          </p:cNvPr>
          <p:cNvGrpSpPr/>
          <p:nvPr/>
        </p:nvGrpSpPr>
        <p:grpSpPr>
          <a:xfrm>
            <a:off x="893909" y="3870581"/>
            <a:ext cx="4979552" cy="3075660"/>
            <a:chOff x="893909" y="3575306"/>
            <a:chExt cx="4979552" cy="3075660"/>
          </a:xfrm>
        </p:grpSpPr>
        <p:sp>
          <p:nvSpPr>
            <p:cNvPr id="103" name="25 CuadroTexto">
              <a:extLst>
                <a:ext uri="{FF2B5EF4-FFF2-40B4-BE49-F238E27FC236}">
                  <a16:creationId xmlns:a16="http://schemas.microsoft.com/office/drawing/2014/main" xmlns="" id="{B24535F1-1746-46C5-B9AF-92C71D1B361B}"/>
                </a:ext>
              </a:extLst>
            </p:cNvPr>
            <p:cNvSpPr txBox="1"/>
            <p:nvPr/>
          </p:nvSpPr>
          <p:spPr>
            <a:xfrm rot="16200000">
              <a:off x="4864343" y="5404952"/>
              <a:ext cx="1514178" cy="504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25" b="1" dirty="0">
                  <a:solidFill>
                    <a:schemeClr val="bg1"/>
                  </a:solidFill>
                </a:rPr>
                <a:t>Alto</a:t>
              </a:r>
            </a:p>
          </p:txBody>
        </p:sp>
        <p:sp>
          <p:nvSpPr>
            <p:cNvPr id="104" name="19 Rectángulo">
              <a:extLst>
                <a:ext uri="{FF2B5EF4-FFF2-40B4-BE49-F238E27FC236}">
                  <a16:creationId xmlns:a16="http://schemas.microsoft.com/office/drawing/2014/main" xmlns="" id="{101A3528-7BA0-417A-A375-11A9CA88682F}"/>
                </a:ext>
              </a:extLst>
            </p:cNvPr>
            <p:cNvSpPr/>
            <p:nvPr/>
          </p:nvSpPr>
          <p:spPr>
            <a:xfrm rot="5400000">
              <a:off x="2321264" y="2920761"/>
              <a:ext cx="279024" cy="21812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MX" sz="1400" b="1" dirty="0">
                  <a:solidFill>
                    <a:schemeClr val="bg1"/>
                  </a:solidFill>
                  <a:latin typeface="Century Gothic" pitchFamily="34" charset="0"/>
                </a:rPr>
                <a:t>Programación</a:t>
              </a:r>
            </a:p>
          </p:txBody>
        </p:sp>
        <p:graphicFrame>
          <p:nvGraphicFramePr>
            <p:cNvPr id="105" name="Gráfico 104">
              <a:extLst>
                <a:ext uri="{FF2B5EF4-FFF2-40B4-BE49-F238E27FC236}">
                  <a16:creationId xmlns:a16="http://schemas.microsoft.com/office/drawing/2014/main" xmlns="" id="{5348FC85-6B52-4609-BB09-F4C187144FC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9299481"/>
                </p:ext>
              </p:extLst>
            </p:nvPr>
          </p:nvGraphicFramePr>
          <p:xfrm>
            <a:off x="1638884" y="4542541"/>
            <a:ext cx="4118732" cy="21084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6" name="Rectángulo 105">
              <a:extLst>
                <a:ext uri="{FF2B5EF4-FFF2-40B4-BE49-F238E27FC236}">
                  <a16:creationId xmlns:a16="http://schemas.microsoft.com/office/drawing/2014/main" xmlns="" id="{1A8FEA63-00AF-40EC-BF73-F8E37C4D5365}"/>
                </a:ext>
              </a:extLst>
            </p:cNvPr>
            <p:cNvSpPr/>
            <p:nvPr/>
          </p:nvSpPr>
          <p:spPr>
            <a:xfrm>
              <a:off x="4507697" y="4139903"/>
              <a:ext cx="511317" cy="409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86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7" name="Rectángulo 106">
              <a:extLst>
                <a:ext uri="{FF2B5EF4-FFF2-40B4-BE49-F238E27FC236}">
                  <a16:creationId xmlns:a16="http://schemas.microsoft.com/office/drawing/2014/main" xmlns="" id="{C54C3696-366F-4330-81CD-52D33AF8808E}"/>
                </a:ext>
              </a:extLst>
            </p:cNvPr>
            <p:cNvSpPr/>
            <p:nvPr/>
          </p:nvSpPr>
          <p:spPr>
            <a:xfrm>
              <a:off x="3836297" y="4139903"/>
              <a:ext cx="617627" cy="409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8" name="Rectángulo 107">
              <a:extLst>
                <a:ext uri="{FF2B5EF4-FFF2-40B4-BE49-F238E27FC236}">
                  <a16:creationId xmlns:a16="http://schemas.microsoft.com/office/drawing/2014/main" xmlns="" id="{1251BF20-98B3-4D3E-A322-DD448C860A88}"/>
                </a:ext>
              </a:extLst>
            </p:cNvPr>
            <p:cNvSpPr/>
            <p:nvPr/>
          </p:nvSpPr>
          <p:spPr>
            <a:xfrm>
              <a:off x="3232225" y="4139903"/>
              <a:ext cx="617627" cy="409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dirty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</a:p>
          </p:txBody>
        </p:sp>
        <p:sp>
          <p:nvSpPr>
            <p:cNvPr id="109" name="Rectángulo 108">
              <a:extLst>
                <a:ext uri="{FF2B5EF4-FFF2-40B4-BE49-F238E27FC236}">
                  <a16:creationId xmlns:a16="http://schemas.microsoft.com/office/drawing/2014/main" xmlns="" id="{0C8AD491-9359-4AA1-A199-0316AA422259}"/>
                </a:ext>
              </a:extLst>
            </p:cNvPr>
            <p:cNvSpPr/>
            <p:nvPr/>
          </p:nvSpPr>
          <p:spPr>
            <a:xfrm>
              <a:off x="2657282" y="4139903"/>
              <a:ext cx="511317" cy="409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83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0" name="Rectángulo 109">
              <a:extLst>
                <a:ext uri="{FF2B5EF4-FFF2-40B4-BE49-F238E27FC236}">
                  <a16:creationId xmlns:a16="http://schemas.microsoft.com/office/drawing/2014/main" xmlns="" id="{110FF057-5292-4E6D-A4D9-084BAE99DDF9}"/>
                </a:ext>
              </a:extLst>
            </p:cNvPr>
            <p:cNvSpPr/>
            <p:nvPr/>
          </p:nvSpPr>
          <p:spPr>
            <a:xfrm>
              <a:off x="1998659" y="4139903"/>
              <a:ext cx="617627" cy="409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1" name="1 CuadroTexto">
              <a:extLst>
                <a:ext uri="{FF2B5EF4-FFF2-40B4-BE49-F238E27FC236}">
                  <a16:creationId xmlns:a16="http://schemas.microsoft.com/office/drawing/2014/main" xmlns="" id="{79AFAA1E-E0C4-4F0F-8E10-7E98D4C61BA9}"/>
                </a:ext>
              </a:extLst>
            </p:cNvPr>
            <p:cNvSpPr txBox="1"/>
            <p:nvPr/>
          </p:nvSpPr>
          <p:spPr>
            <a:xfrm>
              <a:off x="1370146" y="3575306"/>
              <a:ext cx="1040436" cy="358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Categoría</a:t>
              </a:r>
            </a:p>
          </p:txBody>
        </p:sp>
        <p:sp>
          <p:nvSpPr>
            <p:cNvPr id="112" name="Rectángulo 111">
              <a:extLst>
                <a:ext uri="{FF2B5EF4-FFF2-40B4-BE49-F238E27FC236}">
                  <a16:creationId xmlns:a16="http://schemas.microsoft.com/office/drawing/2014/main" xmlns="" id="{6CDDE342-9751-43A0-AA5C-413DCBF1E561}"/>
                </a:ext>
              </a:extLst>
            </p:cNvPr>
            <p:cNvSpPr/>
            <p:nvPr/>
          </p:nvSpPr>
          <p:spPr>
            <a:xfrm>
              <a:off x="5026898" y="4139903"/>
              <a:ext cx="6431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b="1" dirty="0"/>
                <a:t>94.6</a:t>
              </a:r>
            </a:p>
          </p:txBody>
        </p:sp>
        <p:sp>
          <p:nvSpPr>
            <p:cNvPr id="113" name="25 CuadroTexto">
              <a:extLst>
                <a:ext uri="{FF2B5EF4-FFF2-40B4-BE49-F238E27FC236}">
                  <a16:creationId xmlns:a16="http://schemas.microsoft.com/office/drawing/2014/main" xmlns="" id="{EF16406A-ACDB-44F3-8E1E-114BC4774BF9}"/>
                </a:ext>
              </a:extLst>
            </p:cNvPr>
            <p:cNvSpPr txBox="1"/>
            <p:nvPr/>
          </p:nvSpPr>
          <p:spPr>
            <a:xfrm rot="16200000">
              <a:off x="4951477" y="4986453"/>
              <a:ext cx="839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Alto</a:t>
              </a:r>
            </a:p>
          </p:txBody>
        </p:sp>
        <p:pic>
          <p:nvPicPr>
            <p:cNvPr id="114" name="Imagen 113">
              <a:extLst>
                <a:ext uri="{FF2B5EF4-FFF2-40B4-BE49-F238E27FC236}">
                  <a16:creationId xmlns:a16="http://schemas.microsoft.com/office/drawing/2014/main" xmlns="" id="{ECAF3F09-4C30-426C-ABB3-3F4D557E0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3909" y="4766639"/>
              <a:ext cx="1069300" cy="775239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1BEAB26A-7BA1-4847-8CA2-A9255D7E97F0}"/>
              </a:ext>
            </a:extLst>
          </p:cNvPr>
          <p:cNvGrpSpPr/>
          <p:nvPr/>
        </p:nvGrpSpPr>
        <p:grpSpPr>
          <a:xfrm>
            <a:off x="7172988" y="3800224"/>
            <a:ext cx="4592020" cy="2696543"/>
            <a:chOff x="7172988" y="3571624"/>
            <a:chExt cx="4592020" cy="2696543"/>
          </a:xfrm>
        </p:grpSpPr>
        <p:graphicFrame>
          <p:nvGraphicFramePr>
            <p:cNvPr id="117" name="Gráfico 116">
              <a:extLst>
                <a:ext uri="{FF2B5EF4-FFF2-40B4-BE49-F238E27FC236}">
                  <a16:creationId xmlns:a16="http://schemas.microsoft.com/office/drawing/2014/main" xmlns="" id="{003F1ECF-4166-47E8-AA94-3E18A4E4805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40395535"/>
                </p:ext>
              </p:extLst>
            </p:nvPr>
          </p:nvGraphicFramePr>
          <p:xfrm>
            <a:off x="7172988" y="4319935"/>
            <a:ext cx="3709124" cy="1948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18" name="19 Rectángulo">
              <a:extLst>
                <a:ext uri="{FF2B5EF4-FFF2-40B4-BE49-F238E27FC236}">
                  <a16:creationId xmlns:a16="http://schemas.microsoft.com/office/drawing/2014/main" xmlns="" id="{8E8A6688-DBD0-4E94-95E2-F8E719E132EF}"/>
                </a:ext>
              </a:extLst>
            </p:cNvPr>
            <p:cNvSpPr/>
            <p:nvPr/>
          </p:nvSpPr>
          <p:spPr>
            <a:xfrm rot="5400000">
              <a:off x="10502291" y="2992410"/>
              <a:ext cx="257824" cy="196433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Century Gothic" pitchFamily="34" charset="0"/>
                </a:rPr>
                <a:t>Planeación*</a:t>
              </a:r>
            </a:p>
          </p:txBody>
        </p:sp>
        <p:sp>
          <p:nvSpPr>
            <p:cNvPr id="119" name="1 CuadroTexto">
              <a:extLst>
                <a:ext uri="{FF2B5EF4-FFF2-40B4-BE49-F238E27FC236}">
                  <a16:creationId xmlns:a16="http://schemas.microsoft.com/office/drawing/2014/main" xmlns="" id="{437E62AC-4450-4F4B-874A-84E52689143C}"/>
                </a:ext>
              </a:extLst>
            </p:cNvPr>
            <p:cNvSpPr txBox="1"/>
            <p:nvPr/>
          </p:nvSpPr>
          <p:spPr>
            <a:xfrm>
              <a:off x="9649034" y="3571624"/>
              <a:ext cx="1233076" cy="33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Categoría</a:t>
              </a:r>
            </a:p>
          </p:txBody>
        </p:sp>
        <p:sp>
          <p:nvSpPr>
            <p:cNvPr id="120" name="Rectángulo 119">
              <a:extLst>
                <a:ext uri="{FF2B5EF4-FFF2-40B4-BE49-F238E27FC236}">
                  <a16:creationId xmlns:a16="http://schemas.microsoft.com/office/drawing/2014/main" xmlns="" id="{C8068248-AEC7-47D4-882D-D13637A2C71A}"/>
                </a:ext>
              </a:extLst>
            </p:cNvPr>
            <p:cNvSpPr/>
            <p:nvPr/>
          </p:nvSpPr>
          <p:spPr>
            <a:xfrm>
              <a:off x="9619973" y="4166785"/>
              <a:ext cx="460467" cy="378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84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Rectángulo 120">
              <a:extLst>
                <a:ext uri="{FF2B5EF4-FFF2-40B4-BE49-F238E27FC236}">
                  <a16:creationId xmlns:a16="http://schemas.microsoft.com/office/drawing/2014/main" xmlns="" id="{CA5A385C-C100-4933-B128-3EB11CF84A45}"/>
                </a:ext>
              </a:extLst>
            </p:cNvPr>
            <p:cNvSpPr/>
            <p:nvPr/>
          </p:nvSpPr>
          <p:spPr>
            <a:xfrm>
              <a:off x="9015343" y="4166785"/>
              <a:ext cx="460467" cy="378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85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2" name="Rectángulo 121">
              <a:extLst>
                <a:ext uri="{FF2B5EF4-FFF2-40B4-BE49-F238E27FC236}">
                  <a16:creationId xmlns:a16="http://schemas.microsoft.com/office/drawing/2014/main" xmlns="" id="{8CE5EDCB-3391-4232-BF51-3F5173927D40}"/>
                </a:ext>
              </a:extLst>
            </p:cNvPr>
            <p:cNvSpPr/>
            <p:nvPr/>
          </p:nvSpPr>
          <p:spPr>
            <a:xfrm>
              <a:off x="8471346" y="4166785"/>
              <a:ext cx="460467" cy="378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dirty="0">
                  <a:solidFill>
                    <a:schemeClr val="bg1">
                      <a:lumMod val="50000"/>
                    </a:schemeClr>
                  </a:solidFill>
                </a:rPr>
                <a:t>78</a:t>
              </a:r>
            </a:p>
          </p:txBody>
        </p:sp>
        <p:sp>
          <p:nvSpPr>
            <p:cNvPr id="123" name="Rectángulo 122">
              <a:extLst>
                <a:ext uri="{FF2B5EF4-FFF2-40B4-BE49-F238E27FC236}">
                  <a16:creationId xmlns:a16="http://schemas.microsoft.com/office/drawing/2014/main" xmlns="" id="{7F2937D2-026F-4FC7-84F3-AE4D4DEA00CF}"/>
                </a:ext>
              </a:extLst>
            </p:cNvPr>
            <p:cNvSpPr/>
            <p:nvPr/>
          </p:nvSpPr>
          <p:spPr>
            <a:xfrm>
              <a:off x="7953581" y="4166785"/>
              <a:ext cx="460467" cy="378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85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xmlns="" id="{56A9095D-EB35-47BF-BC81-632CDE9A6EC4}"/>
                </a:ext>
              </a:extLst>
            </p:cNvPr>
            <p:cNvSpPr/>
            <p:nvPr/>
          </p:nvSpPr>
          <p:spPr>
            <a:xfrm>
              <a:off x="7360458" y="4166785"/>
              <a:ext cx="460467" cy="378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65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xmlns="" id="{A7B40A7F-A323-4F79-A9E9-B056A85D7CCC}"/>
                </a:ext>
              </a:extLst>
            </p:cNvPr>
            <p:cNvSpPr/>
            <p:nvPr/>
          </p:nvSpPr>
          <p:spPr>
            <a:xfrm>
              <a:off x="10154214" y="4166785"/>
              <a:ext cx="6431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b="1" dirty="0"/>
                <a:t>92.7</a:t>
              </a:r>
            </a:p>
          </p:txBody>
        </p:sp>
        <p:pic>
          <p:nvPicPr>
            <p:cNvPr id="126" name="Imagen 125">
              <a:extLst>
                <a:ext uri="{FF2B5EF4-FFF2-40B4-BE49-F238E27FC236}">
                  <a16:creationId xmlns:a16="http://schemas.microsoft.com/office/drawing/2014/main" xmlns="" id="{62A52C52-125D-42D6-BFFC-97B536233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9437" r="11459" b="7000"/>
            <a:stretch/>
          </p:blipFill>
          <p:spPr>
            <a:xfrm>
              <a:off x="10732733" y="4480275"/>
              <a:ext cx="1032275" cy="1061841"/>
            </a:xfrm>
            <a:prstGeom prst="rect">
              <a:avLst/>
            </a:prstGeom>
          </p:spPr>
        </p:pic>
        <p:sp>
          <p:nvSpPr>
            <p:cNvPr id="127" name="25 CuadroTexto">
              <a:extLst>
                <a:ext uri="{FF2B5EF4-FFF2-40B4-BE49-F238E27FC236}">
                  <a16:creationId xmlns:a16="http://schemas.microsoft.com/office/drawing/2014/main" xmlns="" id="{1B97D2B2-60E4-4C8B-BB28-BFEA11E67986}"/>
                </a:ext>
              </a:extLst>
            </p:cNvPr>
            <p:cNvSpPr txBox="1"/>
            <p:nvPr/>
          </p:nvSpPr>
          <p:spPr>
            <a:xfrm rot="16200000">
              <a:off x="10063787" y="4985116"/>
              <a:ext cx="768583" cy="402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Alto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98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Rectángulo">
            <a:extLst>
              <a:ext uri="{FF2B5EF4-FFF2-40B4-BE49-F238E27FC236}">
                <a16:creationId xmlns:a16="http://schemas.microsoft.com/office/drawing/2014/main" xmlns="" id="{54744B13-CAE8-4489-9E72-A6DB3613B84A}"/>
              </a:ext>
            </a:extLst>
          </p:cNvPr>
          <p:cNvSpPr/>
          <p:nvPr/>
        </p:nvSpPr>
        <p:spPr>
          <a:xfrm>
            <a:off x="3228957" y="8629"/>
            <a:ext cx="8955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Resultados 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del Diagnóstico PbR-SED 2012-2018</a:t>
            </a: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xmlns="" id="{BB46216F-9F45-4FE9-B157-12B833C8B8A5}"/>
              </a:ext>
            </a:extLst>
          </p:cNvPr>
          <p:cNvGrpSpPr/>
          <p:nvPr/>
        </p:nvGrpSpPr>
        <p:grpSpPr>
          <a:xfrm>
            <a:off x="689027" y="1249608"/>
            <a:ext cx="4864513" cy="2373480"/>
            <a:chOff x="102565" y="1096568"/>
            <a:chExt cx="2917407" cy="1891194"/>
          </a:xfrm>
        </p:grpSpPr>
        <p:sp>
          <p:nvSpPr>
            <p:cNvPr id="56" name="1 CuadroTexto">
              <a:extLst>
                <a:ext uri="{FF2B5EF4-FFF2-40B4-BE49-F238E27FC236}">
                  <a16:creationId xmlns:a16="http://schemas.microsoft.com/office/drawing/2014/main" xmlns="" id="{E4B66DB2-E85B-435C-9FD4-0FD4908734F3}"/>
                </a:ext>
              </a:extLst>
            </p:cNvPr>
            <p:cNvSpPr txBox="1"/>
            <p:nvPr/>
          </p:nvSpPr>
          <p:spPr>
            <a:xfrm>
              <a:off x="307504" y="1096568"/>
              <a:ext cx="643229" cy="257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Categoría</a:t>
              </a:r>
            </a:p>
          </p:txBody>
        </p:sp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xmlns="" id="{3097F90E-840C-4D8B-A8CF-9D252075BCDC}"/>
                </a:ext>
              </a:extLst>
            </p:cNvPr>
            <p:cNvGrpSpPr/>
            <p:nvPr/>
          </p:nvGrpSpPr>
          <p:grpSpPr>
            <a:xfrm>
              <a:off x="102565" y="1316190"/>
              <a:ext cx="2917407" cy="1671572"/>
              <a:chOff x="102565" y="1316190"/>
              <a:chExt cx="2917407" cy="1671572"/>
            </a:xfrm>
          </p:grpSpPr>
          <p:sp>
            <p:nvSpPr>
              <p:cNvPr id="58" name="19 Rectángulo">
                <a:extLst>
                  <a:ext uri="{FF2B5EF4-FFF2-40B4-BE49-F238E27FC236}">
                    <a16:creationId xmlns:a16="http://schemas.microsoft.com/office/drawing/2014/main" xmlns="" id="{6D24148C-3E84-4624-BA1E-692B5687B0CA}"/>
                  </a:ext>
                </a:extLst>
              </p:cNvPr>
              <p:cNvSpPr/>
              <p:nvPr/>
            </p:nvSpPr>
            <p:spPr>
              <a:xfrm rot="5400000">
                <a:off x="897851" y="725843"/>
                <a:ext cx="167828" cy="134852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s-MX" sz="1400" b="1" dirty="0">
                    <a:solidFill>
                      <a:schemeClr val="bg1"/>
                    </a:solidFill>
                    <a:latin typeface="Century Gothic" pitchFamily="34" charset="0"/>
                  </a:rPr>
                  <a:t>Presupuestación</a:t>
                </a:r>
              </a:p>
            </p:txBody>
          </p:sp>
          <p:graphicFrame>
            <p:nvGraphicFramePr>
              <p:cNvPr id="59" name="Gráfico 58">
                <a:extLst>
                  <a:ext uri="{FF2B5EF4-FFF2-40B4-BE49-F238E27FC236}">
                    <a16:creationId xmlns:a16="http://schemas.microsoft.com/office/drawing/2014/main" xmlns="" id="{452D8CAE-E654-43DB-A0A7-EB3FC306FDA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25181009"/>
                  </p:ext>
                </p:extLst>
              </p:nvPr>
            </p:nvGraphicFramePr>
            <p:xfrm>
              <a:off x="473646" y="1719581"/>
              <a:ext cx="2546326" cy="126818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xmlns="" id="{9A3DC568-62C3-4562-B0B2-D2890F2EBEE0}"/>
                  </a:ext>
                </a:extLst>
              </p:cNvPr>
              <p:cNvSpPr/>
              <p:nvPr/>
            </p:nvSpPr>
            <p:spPr>
              <a:xfrm>
                <a:off x="2219201" y="1484500"/>
                <a:ext cx="31611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1000" dirty="0">
                    <a:solidFill>
                      <a:schemeClr val="bg1">
                        <a:lumMod val="50000"/>
                      </a:schemeClr>
                    </a:solidFill>
                  </a:rPr>
                  <a:t>66</a:t>
                </a:r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xmlns="" id="{4D37DB2C-45D9-4E0E-8B38-EA1A959755A9}"/>
                  </a:ext>
                </a:extLst>
              </p:cNvPr>
              <p:cNvSpPr/>
              <p:nvPr/>
            </p:nvSpPr>
            <p:spPr>
              <a:xfrm>
                <a:off x="1870254" y="1477401"/>
                <a:ext cx="31611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78</a:t>
                </a:r>
                <a:endParaRPr lang="es-MX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xmlns="" id="{BCC06A2F-EAA9-4403-AFE4-996C780D07FB}"/>
                  </a:ext>
                </a:extLst>
              </p:cNvPr>
              <p:cNvSpPr/>
              <p:nvPr/>
            </p:nvSpPr>
            <p:spPr>
              <a:xfrm>
                <a:off x="1484098" y="1477401"/>
                <a:ext cx="31611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1000" dirty="0">
                    <a:solidFill>
                      <a:schemeClr val="bg1">
                        <a:lumMod val="50000"/>
                      </a:schemeClr>
                    </a:solidFill>
                  </a:rPr>
                  <a:t>98</a:t>
                </a:r>
              </a:p>
            </p:txBody>
          </p:sp>
          <p:sp>
            <p:nvSpPr>
              <p:cNvPr id="63" name="Rectángulo 62">
                <a:extLst>
                  <a:ext uri="{FF2B5EF4-FFF2-40B4-BE49-F238E27FC236}">
                    <a16:creationId xmlns:a16="http://schemas.microsoft.com/office/drawing/2014/main" xmlns="" id="{2B9931ED-0C15-461B-ADCE-67D80C0C8321}"/>
                  </a:ext>
                </a:extLst>
              </p:cNvPr>
              <p:cNvSpPr/>
              <p:nvPr/>
            </p:nvSpPr>
            <p:spPr>
              <a:xfrm>
                <a:off x="1115951" y="1477401"/>
                <a:ext cx="31611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76</a:t>
                </a:r>
                <a:endParaRPr lang="es-MX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4" name="Rectángulo 63">
                <a:extLst>
                  <a:ext uri="{FF2B5EF4-FFF2-40B4-BE49-F238E27FC236}">
                    <a16:creationId xmlns:a16="http://schemas.microsoft.com/office/drawing/2014/main" xmlns="" id="{C5DC81BA-4BA0-407E-93AD-A2E4D3786F5C}"/>
                  </a:ext>
                </a:extLst>
              </p:cNvPr>
              <p:cNvSpPr/>
              <p:nvPr/>
            </p:nvSpPr>
            <p:spPr>
              <a:xfrm>
                <a:off x="721470" y="1477401"/>
                <a:ext cx="31611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90</a:t>
                </a:r>
                <a:endParaRPr lang="es-MX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5" name="Rectángulo 64">
                <a:extLst>
                  <a:ext uri="{FF2B5EF4-FFF2-40B4-BE49-F238E27FC236}">
                    <a16:creationId xmlns:a16="http://schemas.microsoft.com/office/drawing/2014/main" xmlns="" id="{43C0FE88-5C28-499F-9F12-001403583DC1}"/>
                  </a:ext>
                </a:extLst>
              </p:cNvPr>
              <p:cNvSpPr/>
              <p:nvPr/>
            </p:nvSpPr>
            <p:spPr>
              <a:xfrm>
                <a:off x="2568220" y="1477401"/>
                <a:ext cx="412664" cy="318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2000" b="1" dirty="0"/>
                  <a:t>91.9</a:t>
                </a:r>
              </a:p>
            </p:txBody>
          </p:sp>
          <p:sp>
            <p:nvSpPr>
              <p:cNvPr id="66" name="25 CuadroTexto">
                <a:extLst>
                  <a:ext uri="{FF2B5EF4-FFF2-40B4-BE49-F238E27FC236}">
                    <a16:creationId xmlns:a16="http://schemas.microsoft.com/office/drawing/2014/main" xmlns="" id="{931234DF-7275-4208-A518-85DD907F599D}"/>
                  </a:ext>
                </a:extLst>
              </p:cNvPr>
              <p:cNvSpPr txBox="1"/>
              <p:nvPr/>
            </p:nvSpPr>
            <p:spPr>
              <a:xfrm rot="16200000">
                <a:off x="2528624" y="1986935"/>
                <a:ext cx="505087" cy="239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/>
                  <a:t>Alto</a:t>
                </a:r>
              </a:p>
            </p:txBody>
          </p:sp>
          <p:pic>
            <p:nvPicPr>
              <p:cNvPr id="67" name="Imagen 66">
                <a:extLst>
                  <a:ext uri="{FF2B5EF4-FFF2-40B4-BE49-F238E27FC236}">
                    <a16:creationId xmlns:a16="http://schemas.microsoft.com/office/drawing/2014/main" xmlns="" id="{F664201D-451D-43E8-AE72-A201ADC5A4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565" y="1792403"/>
                <a:ext cx="526553" cy="567057"/>
              </a:xfrm>
              <a:prstGeom prst="rect">
                <a:avLst/>
              </a:prstGeom>
            </p:spPr>
          </p:pic>
        </p:grp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xmlns="" id="{4FD99466-6D6A-49D6-9453-6AF43DDFDDD8}"/>
              </a:ext>
            </a:extLst>
          </p:cNvPr>
          <p:cNvGrpSpPr/>
          <p:nvPr/>
        </p:nvGrpSpPr>
        <p:grpSpPr>
          <a:xfrm>
            <a:off x="7012210" y="1013902"/>
            <a:ext cx="5205408" cy="2803283"/>
            <a:chOff x="3330754" y="1120596"/>
            <a:chExt cx="3502731" cy="1864548"/>
          </a:xfrm>
        </p:grpSpPr>
        <p:sp>
          <p:nvSpPr>
            <p:cNvPr id="69" name="25 CuadroTexto">
              <a:extLst>
                <a:ext uri="{FF2B5EF4-FFF2-40B4-BE49-F238E27FC236}">
                  <a16:creationId xmlns:a16="http://schemas.microsoft.com/office/drawing/2014/main" xmlns="" id="{BBBF1FAA-5D21-405B-9BF7-3E109E6D48A2}"/>
                </a:ext>
              </a:extLst>
            </p:cNvPr>
            <p:cNvSpPr txBox="1"/>
            <p:nvPr/>
          </p:nvSpPr>
          <p:spPr>
            <a:xfrm rot="16200000">
              <a:off x="5542004" y="1886470"/>
              <a:ext cx="910752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25" b="1" dirty="0">
                  <a:solidFill>
                    <a:schemeClr val="bg1"/>
                  </a:solidFill>
                </a:rPr>
                <a:t>Alto</a:t>
              </a:r>
            </a:p>
          </p:txBody>
        </p:sp>
        <p:graphicFrame>
          <p:nvGraphicFramePr>
            <p:cNvPr id="70" name="Gráfico 69">
              <a:extLst>
                <a:ext uri="{FF2B5EF4-FFF2-40B4-BE49-F238E27FC236}">
                  <a16:creationId xmlns:a16="http://schemas.microsoft.com/office/drawing/2014/main" xmlns="" id="{72D94CE3-E4F4-4872-98DD-CEA9C6A45D4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58291286"/>
                </p:ext>
              </p:extLst>
            </p:nvPr>
          </p:nvGraphicFramePr>
          <p:xfrm>
            <a:off x="3330754" y="1716963"/>
            <a:ext cx="2546326" cy="12681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xmlns="" id="{1C75D7CD-9AFF-4E6B-A065-946EF9A6F465}"/>
                </a:ext>
              </a:extLst>
            </p:cNvPr>
            <p:cNvSpPr/>
            <p:nvPr/>
          </p:nvSpPr>
          <p:spPr>
            <a:xfrm>
              <a:off x="5059892" y="1474783"/>
              <a:ext cx="38183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xmlns="" id="{20FB467D-6367-43EC-807E-831CE453760F}"/>
                </a:ext>
              </a:extLst>
            </p:cNvPr>
            <p:cNvSpPr/>
            <p:nvPr/>
          </p:nvSpPr>
          <p:spPr>
            <a:xfrm>
              <a:off x="4721012" y="1474783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94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xmlns="" id="{79675448-33BD-4EF6-8B3C-3760149CB8E1}"/>
                </a:ext>
              </a:extLst>
            </p:cNvPr>
            <p:cNvSpPr/>
            <p:nvPr/>
          </p:nvSpPr>
          <p:spPr>
            <a:xfrm>
              <a:off x="4347556" y="1474783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dirty="0">
                  <a:solidFill>
                    <a:schemeClr val="bg1">
                      <a:lumMod val="50000"/>
                    </a:schemeClr>
                  </a:solidFill>
                </a:rPr>
                <a:t>72</a:t>
              </a:r>
            </a:p>
          </p:txBody>
        </p: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xmlns="" id="{156F8E07-AD18-413C-9103-1F7555B97D50}"/>
                </a:ext>
              </a:extLst>
            </p:cNvPr>
            <p:cNvSpPr/>
            <p:nvPr/>
          </p:nvSpPr>
          <p:spPr>
            <a:xfrm>
              <a:off x="3966709" y="1474783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77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xmlns="" id="{198BF94A-AAB7-4C06-A84C-82280F63A176}"/>
                </a:ext>
              </a:extLst>
            </p:cNvPr>
            <p:cNvSpPr/>
            <p:nvPr/>
          </p:nvSpPr>
          <p:spPr>
            <a:xfrm>
              <a:off x="3584928" y="1474783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dirty="0">
                  <a:solidFill>
                    <a:schemeClr val="bg1">
                      <a:lumMod val="50000"/>
                    </a:schemeClr>
                  </a:solidFill>
                </a:rPr>
                <a:t>98</a:t>
              </a:r>
            </a:p>
          </p:txBody>
        </p:sp>
        <p:sp>
          <p:nvSpPr>
            <p:cNvPr id="76" name="Rectángulo 75">
              <a:extLst>
                <a:ext uri="{FF2B5EF4-FFF2-40B4-BE49-F238E27FC236}">
                  <a16:creationId xmlns:a16="http://schemas.microsoft.com/office/drawing/2014/main" xmlns="" id="{A9270BC3-73D9-458A-85E2-78C3D8E46974}"/>
                </a:ext>
              </a:extLst>
            </p:cNvPr>
            <p:cNvSpPr/>
            <p:nvPr/>
          </p:nvSpPr>
          <p:spPr>
            <a:xfrm>
              <a:off x="5423744" y="1474783"/>
              <a:ext cx="414635" cy="2661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b="1" dirty="0"/>
                <a:t>100</a:t>
              </a:r>
            </a:p>
          </p:txBody>
        </p:sp>
        <p:sp>
          <p:nvSpPr>
            <p:cNvPr id="128" name="19 Rectángulo">
              <a:extLst>
                <a:ext uri="{FF2B5EF4-FFF2-40B4-BE49-F238E27FC236}">
                  <a16:creationId xmlns:a16="http://schemas.microsoft.com/office/drawing/2014/main" xmlns="" id="{F5B0F522-4B2F-41AA-B418-AF6A3F54A3D7}"/>
                </a:ext>
              </a:extLst>
            </p:cNvPr>
            <p:cNvSpPr/>
            <p:nvPr/>
          </p:nvSpPr>
          <p:spPr>
            <a:xfrm rot="5400000">
              <a:off x="5761595" y="598247"/>
              <a:ext cx="173335" cy="159820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MX" sz="1400" b="1" dirty="0">
                  <a:solidFill>
                    <a:schemeClr val="bg1"/>
                  </a:solidFill>
                  <a:latin typeface="Century Gothic" pitchFamily="34" charset="0"/>
                </a:rPr>
                <a:t>Ejercicio y Control</a:t>
              </a:r>
            </a:p>
          </p:txBody>
        </p:sp>
        <p:sp>
          <p:nvSpPr>
            <p:cNvPr id="129" name="1 CuadroTexto">
              <a:extLst>
                <a:ext uri="{FF2B5EF4-FFF2-40B4-BE49-F238E27FC236}">
                  <a16:creationId xmlns:a16="http://schemas.microsoft.com/office/drawing/2014/main" xmlns="" id="{E883F4DC-3ADC-44C6-A7AF-E4BC45A3E81E}"/>
                </a:ext>
              </a:extLst>
            </p:cNvPr>
            <p:cNvSpPr txBox="1"/>
            <p:nvPr/>
          </p:nvSpPr>
          <p:spPr>
            <a:xfrm>
              <a:off x="5298845" y="1120596"/>
              <a:ext cx="891669" cy="214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Categoría</a:t>
              </a:r>
            </a:p>
          </p:txBody>
        </p:sp>
        <p:pic>
          <p:nvPicPr>
            <p:cNvPr id="130" name="Imagen 129">
              <a:extLst>
                <a:ext uri="{FF2B5EF4-FFF2-40B4-BE49-F238E27FC236}">
                  <a16:creationId xmlns:a16="http://schemas.microsoft.com/office/drawing/2014/main" xmlns="" id="{CC629898-F3BF-46D9-A512-5CDA80A32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1815" y="1584554"/>
              <a:ext cx="891670" cy="1002142"/>
            </a:xfrm>
            <a:prstGeom prst="rect">
              <a:avLst/>
            </a:prstGeom>
          </p:spPr>
        </p:pic>
      </p:grpSp>
      <p:sp>
        <p:nvSpPr>
          <p:cNvPr id="131" name="25 CuadroTexto">
            <a:extLst>
              <a:ext uri="{FF2B5EF4-FFF2-40B4-BE49-F238E27FC236}">
                <a16:creationId xmlns:a16="http://schemas.microsoft.com/office/drawing/2014/main" xmlns="" id="{7C2F6A1D-25DA-4641-8A62-ACC0ECA52478}"/>
              </a:ext>
            </a:extLst>
          </p:cNvPr>
          <p:cNvSpPr txBox="1"/>
          <p:nvPr/>
        </p:nvSpPr>
        <p:spPr>
          <a:xfrm rot="16200000">
            <a:off x="10005731" y="2287307"/>
            <a:ext cx="911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Alto</a:t>
            </a:r>
          </a:p>
        </p:txBody>
      </p:sp>
      <p:grpSp>
        <p:nvGrpSpPr>
          <p:cNvPr id="133" name="Grupo 132">
            <a:extLst>
              <a:ext uri="{FF2B5EF4-FFF2-40B4-BE49-F238E27FC236}">
                <a16:creationId xmlns:a16="http://schemas.microsoft.com/office/drawing/2014/main" xmlns="" id="{A83CC9D4-F5E0-4902-A4D9-81F405F1ADBF}"/>
              </a:ext>
            </a:extLst>
          </p:cNvPr>
          <p:cNvGrpSpPr/>
          <p:nvPr/>
        </p:nvGrpSpPr>
        <p:grpSpPr>
          <a:xfrm>
            <a:off x="7077386" y="3665310"/>
            <a:ext cx="4863642" cy="2979269"/>
            <a:chOff x="3473229" y="3074982"/>
            <a:chExt cx="3246940" cy="1930609"/>
          </a:xfrm>
        </p:grpSpPr>
        <p:graphicFrame>
          <p:nvGraphicFramePr>
            <p:cNvPr id="135" name="Gráfico 134">
              <a:extLst>
                <a:ext uri="{FF2B5EF4-FFF2-40B4-BE49-F238E27FC236}">
                  <a16:creationId xmlns:a16="http://schemas.microsoft.com/office/drawing/2014/main" xmlns="" id="{DF74239E-3EE5-432A-8766-3B088DD815D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91166633"/>
                </p:ext>
              </p:extLst>
            </p:nvPr>
          </p:nvGraphicFramePr>
          <p:xfrm>
            <a:off x="3473229" y="3737410"/>
            <a:ext cx="2546326" cy="12681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36" name="Rectángulo 135">
              <a:extLst>
                <a:ext uri="{FF2B5EF4-FFF2-40B4-BE49-F238E27FC236}">
                  <a16:creationId xmlns:a16="http://schemas.microsoft.com/office/drawing/2014/main" xmlns="" id="{9C72B58F-147E-4E68-853D-A6CDBE1AED70}"/>
                </a:ext>
              </a:extLst>
            </p:cNvPr>
            <p:cNvSpPr/>
            <p:nvPr/>
          </p:nvSpPr>
          <p:spPr>
            <a:xfrm>
              <a:off x="5240467" y="3495230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88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7" name="Rectángulo 136">
              <a:extLst>
                <a:ext uri="{FF2B5EF4-FFF2-40B4-BE49-F238E27FC236}">
                  <a16:creationId xmlns:a16="http://schemas.microsoft.com/office/drawing/2014/main" xmlns="" id="{714E4341-4A8A-4008-B8A0-FB9EEEC3C69C}"/>
                </a:ext>
              </a:extLst>
            </p:cNvPr>
            <p:cNvSpPr/>
            <p:nvPr/>
          </p:nvSpPr>
          <p:spPr>
            <a:xfrm>
              <a:off x="4863487" y="3495230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91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8" name="Rectángulo 137">
              <a:extLst>
                <a:ext uri="{FF2B5EF4-FFF2-40B4-BE49-F238E27FC236}">
                  <a16:creationId xmlns:a16="http://schemas.microsoft.com/office/drawing/2014/main" xmlns="" id="{31575D06-8F53-4648-A1EA-039BFE38823F}"/>
                </a:ext>
              </a:extLst>
            </p:cNvPr>
            <p:cNvSpPr/>
            <p:nvPr/>
          </p:nvSpPr>
          <p:spPr>
            <a:xfrm>
              <a:off x="4458281" y="3495230"/>
              <a:ext cx="38183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dirty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</a:p>
          </p:txBody>
        </p:sp>
        <p:sp>
          <p:nvSpPr>
            <p:cNvPr id="139" name="Rectángulo 138">
              <a:extLst>
                <a:ext uri="{FF2B5EF4-FFF2-40B4-BE49-F238E27FC236}">
                  <a16:creationId xmlns:a16="http://schemas.microsoft.com/office/drawing/2014/main" xmlns="" id="{6D65395B-E3B2-4304-A998-CE56B30237F2}"/>
                </a:ext>
              </a:extLst>
            </p:cNvPr>
            <p:cNvSpPr/>
            <p:nvPr/>
          </p:nvSpPr>
          <p:spPr>
            <a:xfrm>
              <a:off x="4102834" y="3495230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50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0" name="Rectángulo 139">
              <a:extLst>
                <a:ext uri="{FF2B5EF4-FFF2-40B4-BE49-F238E27FC236}">
                  <a16:creationId xmlns:a16="http://schemas.microsoft.com/office/drawing/2014/main" xmlns="" id="{1DFA5531-90EE-4C3E-A2B3-F576EBA0CCD3}"/>
                </a:ext>
              </a:extLst>
            </p:cNvPr>
            <p:cNvSpPr/>
            <p:nvPr/>
          </p:nvSpPr>
          <p:spPr>
            <a:xfrm>
              <a:off x="3695653" y="3495230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61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1" name="Rectángulo 140">
              <a:extLst>
                <a:ext uri="{FF2B5EF4-FFF2-40B4-BE49-F238E27FC236}">
                  <a16:creationId xmlns:a16="http://schemas.microsoft.com/office/drawing/2014/main" xmlns="" id="{5B7B5D15-4BF8-4CA0-822C-C8A468446AC5}"/>
                </a:ext>
              </a:extLst>
            </p:cNvPr>
            <p:cNvSpPr/>
            <p:nvPr/>
          </p:nvSpPr>
          <p:spPr>
            <a:xfrm>
              <a:off x="5567803" y="3495230"/>
              <a:ext cx="469500" cy="25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b="1" dirty="0"/>
                <a:t>93.7</a:t>
              </a:r>
            </a:p>
          </p:txBody>
        </p:sp>
        <p:sp>
          <p:nvSpPr>
            <p:cNvPr id="142" name="19 Rectángulo">
              <a:extLst>
                <a:ext uri="{FF2B5EF4-FFF2-40B4-BE49-F238E27FC236}">
                  <a16:creationId xmlns:a16="http://schemas.microsoft.com/office/drawing/2014/main" xmlns="" id="{FF36A90D-4510-45A6-9453-DB46703113E5}"/>
                </a:ext>
              </a:extLst>
            </p:cNvPr>
            <p:cNvSpPr/>
            <p:nvPr/>
          </p:nvSpPr>
          <p:spPr>
            <a:xfrm rot="5400000">
              <a:off x="5889192" y="2663019"/>
              <a:ext cx="167828" cy="13485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MX" sz="1400" b="1" dirty="0">
                  <a:solidFill>
                    <a:schemeClr val="bg1"/>
                  </a:solidFill>
                  <a:latin typeface="Century Gothic" pitchFamily="34" charset="0"/>
                </a:rPr>
                <a:t>Evaluación</a:t>
              </a:r>
            </a:p>
          </p:txBody>
        </p:sp>
        <p:sp>
          <p:nvSpPr>
            <p:cNvPr id="143" name="1 CuadroTexto">
              <a:extLst>
                <a:ext uri="{FF2B5EF4-FFF2-40B4-BE49-F238E27FC236}">
                  <a16:creationId xmlns:a16="http://schemas.microsoft.com/office/drawing/2014/main" xmlns="" id="{F834A0B8-FF00-4447-B46D-A4E89219D024}"/>
                </a:ext>
              </a:extLst>
            </p:cNvPr>
            <p:cNvSpPr txBox="1"/>
            <p:nvPr/>
          </p:nvSpPr>
          <p:spPr>
            <a:xfrm>
              <a:off x="5298845" y="3074982"/>
              <a:ext cx="831833" cy="209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Categoría</a:t>
              </a:r>
            </a:p>
          </p:txBody>
        </p:sp>
        <p:pic>
          <p:nvPicPr>
            <p:cNvPr id="144" name="Imagen 143">
              <a:extLst>
                <a:ext uri="{FF2B5EF4-FFF2-40B4-BE49-F238E27FC236}">
                  <a16:creationId xmlns:a16="http://schemas.microsoft.com/office/drawing/2014/main" xmlns="" id="{6932A6EE-E7AD-417E-9127-7E672D5393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3896" t="9282"/>
            <a:stretch/>
          </p:blipFill>
          <p:spPr>
            <a:xfrm rot="14913184">
              <a:off x="5989885" y="3722097"/>
              <a:ext cx="729036" cy="731532"/>
            </a:xfrm>
            <a:prstGeom prst="rect">
              <a:avLst/>
            </a:prstGeom>
          </p:spPr>
        </p:pic>
      </p:grpSp>
      <p:grpSp>
        <p:nvGrpSpPr>
          <p:cNvPr id="145" name="Grupo 144">
            <a:extLst>
              <a:ext uri="{FF2B5EF4-FFF2-40B4-BE49-F238E27FC236}">
                <a16:creationId xmlns:a16="http://schemas.microsoft.com/office/drawing/2014/main" xmlns="" id="{B0AD334D-10DA-4257-B21B-B78527333F42}"/>
              </a:ext>
            </a:extLst>
          </p:cNvPr>
          <p:cNvGrpSpPr/>
          <p:nvPr/>
        </p:nvGrpSpPr>
        <p:grpSpPr>
          <a:xfrm>
            <a:off x="689027" y="3740867"/>
            <a:ext cx="4864513" cy="2882680"/>
            <a:chOff x="34042" y="3066716"/>
            <a:chExt cx="3033702" cy="1977005"/>
          </a:xfrm>
        </p:grpSpPr>
        <p:sp>
          <p:nvSpPr>
            <p:cNvPr id="146" name="35 CuadroTexto">
              <a:extLst>
                <a:ext uri="{FF2B5EF4-FFF2-40B4-BE49-F238E27FC236}">
                  <a16:creationId xmlns:a16="http://schemas.microsoft.com/office/drawing/2014/main" xmlns="" id="{6846CFFF-C8E0-4407-943E-27CCBEB7E09D}"/>
                </a:ext>
              </a:extLst>
            </p:cNvPr>
            <p:cNvSpPr txBox="1"/>
            <p:nvPr/>
          </p:nvSpPr>
          <p:spPr>
            <a:xfrm>
              <a:off x="550367" y="4789805"/>
              <a:ext cx="20256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50" i="1" dirty="0">
                  <a:solidFill>
                    <a:schemeClr val="tx2">
                      <a:lumMod val="50000"/>
                    </a:schemeClr>
                  </a:solidFill>
                </a:rPr>
                <a:t>Diagnóstico PbR-SED 2018</a:t>
              </a:r>
            </a:p>
          </p:txBody>
        </p:sp>
        <p:graphicFrame>
          <p:nvGraphicFramePr>
            <p:cNvPr id="147" name="Gráfico 146">
              <a:extLst>
                <a:ext uri="{FF2B5EF4-FFF2-40B4-BE49-F238E27FC236}">
                  <a16:creationId xmlns:a16="http://schemas.microsoft.com/office/drawing/2014/main" xmlns="" id="{CF28EE96-C3F5-469F-A481-8433D02FAB9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11055636"/>
                </p:ext>
              </p:extLst>
            </p:nvPr>
          </p:nvGraphicFramePr>
          <p:xfrm>
            <a:off x="521418" y="3728728"/>
            <a:ext cx="2546326" cy="12681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48" name="Rectángulo 147">
              <a:extLst>
                <a:ext uri="{FF2B5EF4-FFF2-40B4-BE49-F238E27FC236}">
                  <a16:creationId xmlns:a16="http://schemas.microsoft.com/office/drawing/2014/main" xmlns="" id="{F892451D-E5C7-44F8-B76B-904B7E710152}"/>
                </a:ext>
              </a:extLst>
            </p:cNvPr>
            <p:cNvSpPr/>
            <p:nvPr/>
          </p:nvSpPr>
          <p:spPr>
            <a:xfrm>
              <a:off x="2184261" y="3486965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85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9" name="Rectángulo 148">
              <a:extLst>
                <a:ext uri="{FF2B5EF4-FFF2-40B4-BE49-F238E27FC236}">
                  <a16:creationId xmlns:a16="http://schemas.microsoft.com/office/drawing/2014/main" xmlns="" id="{A0D48637-0024-42BB-A539-7A8B756EA2F7}"/>
                </a:ext>
              </a:extLst>
            </p:cNvPr>
            <p:cNvSpPr/>
            <p:nvPr/>
          </p:nvSpPr>
          <p:spPr>
            <a:xfrm>
              <a:off x="1794581" y="3486965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91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0" name="Rectángulo 149">
              <a:extLst>
                <a:ext uri="{FF2B5EF4-FFF2-40B4-BE49-F238E27FC236}">
                  <a16:creationId xmlns:a16="http://schemas.microsoft.com/office/drawing/2014/main" xmlns="" id="{5BB468F0-1D08-47B0-A0DA-0D54768B6C67}"/>
                </a:ext>
              </a:extLst>
            </p:cNvPr>
            <p:cNvSpPr/>
            <p:nvPr/>
          </p:nvSpPr>
          <p:spPr>
            <a:xfrm>
              <a:off x="1395725" y="3486965"/>
              <a:ext cx="38183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dirty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</a:p>
          </p:txBody>
        </p:sp>
        <p:sp>
          <p:nvSpPr>
            <p:cNvPr id="151" name="Rectángulo 150">
              <a:extLst>
                <a:ext uri="{FF2B5EF4-FFF2-40B4-BE49-F238E27FC236}">
                  <a16:creationId xmlns:a16="http://schemas.microsoft.com/office/drawing/2014/main" xmlns="" id="{44CF6012-781D-4C0C-8D84-ED7AAB360008}"/>
                </a:ext>
              </a:extLst>
            </p:cNvPr>
            <p:cNvSpPr/>
            <p:nvPr/>
          </p:nvSpPr>
          <p:spPr>
            <a:xfrm>
              <a:off x="1040278" y="3486965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80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2" name="Rectángulo 151">
              <a:extLst>
                <a:ext uri="{FF2B5EF4-FFF2-40B4-BE49-F238E27FC236}">
                  <a16:creationId xmlns:a16="http://schemas.microsoft.com/office/drawing/2014/main" xmlns="" id="{E2B59463-565C-4F94-9CE2-1CED48CA28D5}"/>
                </a:ext>
              </a:extLst>
            </p:cNvPr>
            <p:cNvSpPr/>
            <p:nvPr/>
          </p:nvSpPr>
          <p:spPr>
            <a:xfrm>
              <a:off x="658497" y="3486965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52</a:t>
              </a:r>
              <a:endParaRPr lang="es-MX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3" name="Rectángulo 152">
              <a:extLst>
                <a:ext uri="{FF2B5EF4-FFF2-40B4-BE49-F238E27FC236}">
                  <a16:creationId xmlns:a16="http://schemas.microsoft.com/office/drawing/2014/main" xmlns="" id="{102C4089-5F44-40E7-B848-9B5859276B3E}"/>
                </a:ext>
              </a:extLst>
            </p:cNvPr>
            <p:cNvSpPr/>
            <p:nvPr/>
          </p:nvSpPr>
          <p:spPr>
            <a:xfrm>
              <a:off x="2629658" y="3486965"/>
              <a:ext cx="358091" cy="2744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b="1" dirty="0"/>
                <a:t>100</a:t>
              </a:r>
            </a:p>
          </p:txBody>
        </p:sp>
        <p:sp>
          <p:nvSpPr>
            <p:cNvPr id="154" name="19 Rectángulo">
              <a:extLst>
                <a:ext uri="{FF2B5EF4-FFF2-40B4-BE49-F238E27FC236}">
                  <a16:creationId xmlns:a16="http://schemas.microsoft.com/office/drawing/2014/main" xmlns="" id="{DD40D88B-363A-4CD3-8717-A3651B4C20F1}"/>
                </a:ext>
              </a:extLst>
            </p:cNvPr>
            <p:cNvSpPr/>
            <p:nvPr/>
          </p:nvSpPr>
          <p:spPr>
            <a:xfrm rot="5400000">
              <a:off x="897851" y="2654753"/>
              <a:ext cx="167828" cy="13485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MX" sz="1400" b="1" dirty="0">
                  <a:solidFill>
                    <a:schemeClr val="bg1"/>
                  </a:solidFill>
                  <a:latin typeface="Century Gothic" pitchFamily="34" charset="0"/>
                </a:rPr>
                <a:t>Seguimiento</a:t>
              </a:r>
            </a:p>
          </p:txBody>
        </p:sp>
        <p:sp>
          <p:nvSpPr>
            <p:cNvPr id="155" name="1 CuadroTexto">
              <a:extLst>
                <a:ext uri="{FF2B5EF4-FFF2-40B4-BE49-F238E27FC236}">
                  <a16:creationId xmlns:a16="http://schemas.microsoft.com/office/drawing/2014/main" xmlns="" id="{BC679F89-208F-4274-B43E-61539651684D}"/>
                </a:ext>
              </a:extLst>
            </p:cNvPr>
            <p:cNvSpPr txBox="1"/>
            <p:nvPr/>
          </p:nvSpPr>
          <p:spPr>
            <a:xfrm>
              <a:off x="307504" y="3066716"/>
              <a:ext cx="643229" cy="221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Categoría</a:t>
              </a:r>
            </a:p>
          </p:txBody>
        </p:sp>
        <p:pic>
          <p:nvPicPr>
            <p:cNvPr id="156" name="Imagen 155">
              <a:extLst>
                <a:ext uri="{FF2B5EF4-FFF2-40B4-BE49-F238E27FC236}">
                  <a16:creationId xmlns:a16="http://schemas.microsoft.com/office/drawing/2014/main" xmlns="" id="{6A394398-E9F4-4340-AE23-588BB3F6F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042" y="3791908"/>
              <a:ext cx="546923" cy="627205"/>
            </a:xfrm>
            <a:prstGeom prst="rect">
              <a:avLst/>
            </a:prstGeom>
          </p:spPr>
        </p:pic>
      </p:grpSp>
      <p:sp>
        <p:nvSpPr>
          <p:cNvPr id="157" name="25 CuadroTexto">
            <a:extLst>
              <a:ext uri="{FF2B5EF4-FFF2-40B4-BE49-F238E27FC236}">
                <a16:creationId xmlns:a16="http://schemas.microsoft.com/office/drawing/2014/main" xmlns="" id="{3418FC0E-3F2B-4BBC-BC95-AAC22DAB3B1B}"/>
              </a:ext>
            </a:extLst>
          </p:cNvPr>
          <p:cNvSpPr txBox="1"/>
          <p:nvPr/>
        </p:nvSpPr>
        <p:spPr>
          <a:xfrm rot="16200000">
            <a:off x="10066994" y="5180538"/>
            <a:ext cx="917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Alto</a:t>
            </a:r>
          </a:p>
        </p:txBody>
      </p:sp>
      <p:sp>
        <p:nvSpPr>
          <p:cNvPr id="158" name="25 CuadroTexto">
            <a:extLst>
              <a:ext uri="{FF2B5EF4-FFF2-40B4-BE49-F238E27FC236}">
                <a16:creationId xmlns:a16="http://schemas.microsoft.com/office/drawing/2014/main" xmlns="" id="{55E53586-39DB-4367-8211-F11BAB3AAC34}"/>
              </a:ext>
            </a:extLst>
          </p:cNvPr>
          <p:cNvSpPr txBox="1"/>
          <p:nvPr/>
        </p:nvSpPr>
        <p:spPr>
          <a:xfrm rot="16200000">
            <a:off x="4716968" y="5108023"/>
            <a:ext cx="881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Alto</a:t>
            </a:r>
          </a:p>
        </p:txBody>
      </p:sp>
    </p:spTree>
    <p:extLst>
      <p:ext uri="{BB962C8B-B14F-4D97-AF65-F5344CB8AC3E}">
        <p14:creationId xmlns:p14="http://schemas.microsoft.com/office/powerpoint/2010/main" val="417257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Rectángulo">
            <a:extLst>
              <a:ext uri="{FF2B5EF4-FFF2-40B4-BE49-F238E27FC236}">
                <a16:creationId xmlns:a16="http://schemas.microsoft.com/office/drawing/2014/main" xmlns="" id="{54744B13-CAE8-4489-9E72-A6DB3613B84A}"/>
              </a:ext>
            </a:extLst>
          </p:cNvPr>
          <p:cNvSpPr/>
          <p:nvPr/>
        </p:nvSpPr>
        <p:spPr>
          <a:xfrm>
            <a:off x="2324100" y="8629"/>
            <a:ext cx="9860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Valoración 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del Diagnóstico</a:t>
            </a:r>
          </a:p>
        </p:txBody>
      </p:sp>
      <p:sp>
        <p:nvSpPr>
          <p:cNvPr id="21" name="Rectángulo 5">
            <a:extLst>
              <a:ext uri="{FF2B5EF4-FFF2-40B4-BE49-F238E27FC236}">
                <a16:creationId xmlns:a16="http://schemas.microsoft.com/office/drawing/2014/main" xmlns="" id="{78D01DB0-5C02-40AD-9CE5-50594A47F363}"/>
              </a:ext>
            </a:extLst>
          </p:cNvPr>
          <p:cNvSpPr/>
          <p:nvPr/>
        </p:nvSpPr>
        <p:spPr>
          <a:xfrm>
            <a:off x="1952629" y="1031695"/>
            <a:ext cx="6286493" cy="15147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Avance </a:t>
            </a:r>
          </a:p>
          <a:p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PbR-SED</a:t>
            </a:r>
          </a:p>
        </p:txBody>
      </p:sp>
      <p:sp>
        <p:nvSpPr>
          <p:cNvPr id="22" name="Rectángulo 3">
            <a:extLst>
              <a:ext uri="{FF2B5EF4-FFF2-40B4-BE49-F238E27FC236}">
                <a16:creationId xmlns:a16="http://schemas.microsoft.com/office/drawing/2014/main" xmlns="" id="{FA0C434B-F347-41F1-8ED7-E71F6F5E1AC9}"/>
              </a:ext>
            </a:extLst>
          </p:cNvPr>
          <p:cNvSpPr/>
          <p:nvPr/>
        </p:nvSpPr>
        <p:spPr>
          <a:xfrm>
            <a:off x="7595292" y="1368503"/>
            <a:ext cx="4229508" cy="9466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valoración del avance 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implementación del PbR-SED se 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 mediante este Índice</a:t>
            </a:r>
          </a:p>
        </p:txBody>
      </p:sp>
      <p:cxnSp>
        <p:nvCxnSpPr>
          <p:cNvPr id="23" name="2 Conector recto">
            <a:extLst>
              <a:ext uri="{FF2B5EF4-FFF2-40B4-BE49-F238E27FC236}">
                <a16:creationId xmlns:a16="http://schemas.microsoft.com/office/drawing/2014/main" xmlns="" id="{CDD08430-9C23-46CB-AC78-B71D4ED72D9D}"/>
              </a:ext>
            </a:extLst>
          </p:cNvPr>
          <p:cNvCxnSpPr/>
          <p:nvPr/>
        </p:nvCxnSpPr>
        <p:spPr>
          <a:xfrm>
            <a:off x="10144827" y="1324715"/>
            <a:ext cx="1544291" cy="0"/>
          </a:xfrm>
          <a:prstGeom prst="lin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4" name="15 Conector recto">
            <a:extLst>
              <a:ext uri="{FF2B5EF4-FFF2-40B4-BE49-F238E27FC236}">
                <a16:creationId xmlns:a16="http://schemas.microsoft.com/office/drawing/2014/main" xmlns="" id="{DB85AB7E-8912-4182-818A-529868C87645}"/>
              </a:ext>
            </a:extLst>
          </p:cNvPr>
          <p:cNvCxnSpPr/>
          <p:nvPr/>
        </p:nvCxnSpPr>
        <p:spPr>
          <a:xfrm>
            <a:off x="7595292" y="2365644"/>
            <a:ext cx="1627320" cy="0"/>
          </a:xfrm>
          <a:prstGeom prst="lin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5" name="Rectángulo 4">
            <a:extLst>
              <a:ext uri="{FF2B5EF4-FFF2-40B4-BE49-F238E27FC236}">
                <a16:creationId xmlns:a16="http://schemas.microsoft.com/office/drawing/2014/main" xmlns="" id="{5098AED7-6C89-428A-B07F-512B0480C6E7}"/>
              </a:ext>
            </a:extLst>
          </p:cNvPr>
          <p:cNvSpPr/>
          <p:nvPr/>
        </p:nvSpPr>
        <p:spPr>
          <a:xfrm>
            <a:off x="7360233" y="2791094"/>
            <a:ext cx="4699628" cy="126020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calificación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respuestas depende de la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 documental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aporte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sustentarla</a:t>
            </a:r>
          </a:p>
        </p:txBody>
      </p:sp>
      <p:cxnSp>
        <p:nvCxnSpPr>
          <p:cNvPr id="26" name="22 Conector recto">
            <a:extLst>
              <a:ext uri="{FF2B5EF4-FFF2-40B4-BE49-F238E27FC236}">
                <a16:creationId xmlns:a16="http://schemas.microsoft.com/office/drawing/2014/main" xmlns="" id="{6C4E111D-D466-4190-BD56-31E5760BE258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>
            <a:off x="9710046" y="2315110"/>
            <a:ext cx="1" cy="47598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27 Conector recto">
            <a:extLst>
              <a:ext uri="{FF2B5EF4-FFF2-40B4-BE49-F238E27FC236}">
                <a16:creationId xmlns:a16="http://schemas.microsoft.com/office/drawing/2014/main" xmlns="" id="{AB41807D-F3DC-402E-B1AB-43A1C3A41191}"/>
              </a:ext>
            </a:extLst>
          </p:cNvPr>
          <p:cNvCxnSpPr>
            <a:cxnSpLocks/>
          </p:cNvCxnSpPr>
          <p:nvPr/>
        </p:nvCxnSpPr>
        <p:spPr>
          <a:xfrm>
            <a:off x="7456036" y="3821821"/>
            <a:ext cx="2094364" cy="0"/>
          </a:xfrm>
          <a:prstGeom prst="lin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8" name="30 Conector recto">
            <a:extLst>
              <a:ext uri="{FF2B5EF4-FFF2-40B4-BE49-F238E27FC236}">
                <a16:creationId xmlns:a16="http://schemas.microsoft.com/office/drawing/2014/main" xmlns="" id="{80F2DEF4-0CD1-4854-8B1F-57CD60B5D4E2}"/>
              </a:ext>
            </a:extLst>
          </p:cNvPr>
          <p:cNvCxnSpPr>
            <a:cxnSpLocks/>
          </p:cNvCxnSpPr>
          <p:nvPr/>
        </p:nvCxnSpPr>
        <p:spPr>
          <a:xfrm>
            <a:off x="9946786" y="3821821"/>
            <a:ext cx="2016614" cy="0"/>
          </a:xfrm>
          <a:prstGeom prst="lin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9" name="Rectángulo 8">
            <a:extLst>
              <a:ext uri="{FF2B5EF4-FFF2-40B4-BE49-F238E27FC236}">
                <a16:creationId xmlns:a16="http://schemas.microsoft.com/office/drawing/2014/main" xmlns="" id="{E635034D-F183-4804-993D-EDB1C5D57BE4}"/>
              </a:ext>
            </a:extLst>
          </p:cNvPr>
          <p:cNvSpPr/>
          <p:nvPr/>
        </p:nvSpPr>
        <p:spPr>
          <a:xfrm>
            <a:off x="7709225" y="5260266"/>
            <a:ext cx="4001641" cy="1061336"/>
          </a:xfrm>
          <a:prstGeom prst="rect">
            <a:avLst/>
          </a:prstGeom>
          <a:solidFill>
            <a:srgbClr val="325C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evidencia corresponde a lo solicitado y sustenta satisfactoriamente la respuesta.</a:t>
            </a:r>
          </a:p>
        </p:txBody>
      </p:sp>
      <p:cxnSp>
        <p:nvCxnSpPr>
          <p:cNvPr id="30" name="Conector recto de flecha 10">
            <a:extLst>
              <a:ext uri="{FF2B5EF4-FFF2-40B4-BE49-F238E27FC236}">
                <a16:creationId xmlns:a16="http://schemas.microsoft.com/office/drawing/2014/main" xmlns="" id="{F6F8EAFC-C20E-4150-96AF-132401DBB706}"/>
              </a:ext>
            </a:extLst>
          </p:cNvPr>
          <p:cNvCxnSpPr/>
          <p:nvPr/>
        </p:nvCxnSpPr>
        <p:spPr>
          <a:xfrm>
            <a:off x="9697346" y="4417273"/>
            <a:ext cx="1" cy="84299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ángulo 9">
            <a:extLst>
              <a:ext uri="{FF2B5EF4-FFF2-40B4-BE49-F238E27FC236}">
                <a16:creationId xmlns:a16="http://schemas.microsoft.com/office/drawing/2014/main" xmlns="" id="{6317F8B7-2976-4663-9A76-B00BD758366C}"/>
              </a:ext>
            </a:extLst>
          </p:cNvPr>
          <p:cNvSpPr/>
          <p:nvPr/>
        </p:nvSpPr>
        <p:spPr>
          <a:xfrm>
            <a:off x="622300" y="4099458"/>
            <a:ext cx="5473700" cy="2479141"/>
          </a:xfrm>
          <a:prstGeom prst="rect">
            <a:avLst/>
          </a:prstGeom>
          <a:solidFill>
            <a:srgbClr val="325C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MX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Criterios </a:t>
            </a:r>
          </a:p>
          <a:p>
            <a:pPr marL="533400" indent="-3556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proceso de implementación</a:t>
            </a:r>
          </a:p>
          <a:p>
            <a:pPr marL="533400" indent="-3556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Repuesta negativa</a:t>
            </a:r>
          </a:p>
          <a:p>
            <a:pPr marL="533400" indent="-3556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evidencia no corresponde a lo solicitado</a:t>
            </a:r>
          </a:p>
          <a:p>
            <a:pPr marL="533400" indent="-3556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indica ubicación de la información</a:t>
            </a:r>
          </a:p>
          <a:p>
            <a:pPr marL="533400" indent="-3556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anexa evidencia</a:t>
            </a:r>
          </a:p>
          <a:p>
            <a:pPr marL="533400" indent="-3556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 parcial o incompleta</a:t>
            </a:r>
          </a:p>
          <a:p>
            <a:pPr marL="533400" indent="-3556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evidencia no es de carácter oficial</a:t>
            </a:r>
          </a:p>
        </p:txBody>
      </p:sp>
      <p:cxnSp>
        <p:nvCxnSpPr>
          <p:cNvPr id="17" name="22 Conector recto">
            <a:extLst>
              <a:ext uri="{FF2B5EF4-FFF2-40B4-BE49-F238E27FC236}">
                <a16:creationId xmlns:a16="http://schemas.microsoft.com/office/drawing/2014/main" xmlns="" id="{6C4E111D-D466-4190-BD56-31E5760BE258}"/>
              </a:ext>
            </a:extLst>
          </p:cNvPr>
          <p:cNvCxnSpPr>
            <a:cxnSpLocks/>
          </p:cNvCxnSpPr>
          <p:nvPr/>
        </p:nvCxnSpPr>
        <p:spPr>
          <a:xfrm>
            <a:off x="9690119" y="3948323"/>
            <a:ext cx="1" cy="47598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36 Conector angular">
            <a:extLst>
              <a:ext uri="{FF2B5EF4-FFF2-40B4-BE49-F238E27FC236}">
                <a16:creationId xmlns:a16="http://schemas.microsoft.com/office/drawing/2014/main" xmlns="" id="{5234A85B-682B-4718-888A-832804D32306}"/>
              </a:ext>
            </a:extLst>
          </p:cNvPr>
          <p:cNvCxnSpPr>
            <a:cxnSpLocks/>
            <a:stCxn id="25" idx="1"/>
            <a:endCxn id="32" idx="0"/>
          </p:cNvCxnSpPr>
          <p:nvPr/>
        </p:nvCxnSpPr>
        <p:spPr>
          <a:xfrm rot="10800000" flipV="1">
            <a:off x="3359151" y="3421196"/>
            <a:ext cx="4001083" cy="678261"/>
          </a:xfrm>
          <a:prstGeom prst="bentConnector2">
            <a:avLst/>
          </a:prstGeom>
          <a:ln w="38100">
            <a:solidFill>
              <a:schemeClr val="bg1">
                <a:lumMod val="8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ángulo redondeado 12">
            <a:extLst>
              <a:ext uri="{FF2B5EF4-FFF2-40B4-BE49-F238E27FC236}">
                <a16:creationId xmlns:a16="http://schemas.microsoft.com/office/drawing/2014/main" xmlns="" id="{29AE4C96-12CF-46DA-8D01-8B3475364C59}"/>
              </a:ext>
            </a:extLst>
          </p:cNvPr>
          <p:cNvSpPr/>
          <p:nvPr/>
        </p:nvSpPr>
        <p:spPr>
          <a:xfrm>
            <a:off x="2105195" y="3005121"/>
            <a:ext cx="2990680" cy="6569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de 0</a:t>
            </a:r>
          </a:p>
        </p:txBody>
      </p:sp>
      <p:sp>
        <p:nvSpPr>
          <p:cNvPr id="31" name="Rectángulo redondeado 11">
            <a:extLst>
              <a:ext uri="{FF2B5EF4-FFF2-40B4-BE49-F238E27FC236}">
                <a16:creationId xmlns:a16="http://schemas.microsoft.com/office/drawing/2014/main" xmlns="" id="{518D53F8-2D5E-41CD-A13F-E48AE89C9D2A}"/>
              </a:ext>
            </a:extLst>
          </p:cNvPr>
          <p:cNvSpPr/>
          <p:nvPr/>
        </p:nvSpPr>
        <p:spPr>
          <a:xfrm>
            <a:off x="8170625" y="4165450"/>
            <a:ext cx="3038988" cy="620541"/>
          </a:xfrm>
          <a:prstGeom prst="roundRect">
            <a:avLst/>
          </a:prstGeom>
          <a:solidFill>
            <a:srgbClr val="92D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Valor de 1</a:t>
            </a:r>
          </a:p>
        </p:txBody>
      </p:sp>
    </p:spTree>
    <p:extLst>
      <p:ext uri="{BB962C8B-B14F-4D97-AF65-F5344CB8AC3E}">
        <p14:creationId xmlns:p14="http://schemas.microsoft.com/office/powerpoint/2010/main" val="76009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4 Grupo">
            <a:extLst>
              <a:ext uri="{FF2B5EF4-FFF2-40B4-BE49-F238E27FC236}">
                <a16:creationId xmlns:a16="http://schemas.microsoft.com/office/drawing/2014/main" xmlns="" id="{DD0BA747-DCF8-47D4-9D81-9F932E9D0353}"/>
              </a:ext>
            </a:extLst>
          </p:cNvPr>
          <p:cNvGrpSpPr/>
          <p:nvPr/>
        </p:nvGrpSpPr>
        <p:grpSpPr>
          <a:xfrm>
            <a:off x="9068938" y="948234"/>
            <a:ext cx="1722708" cy="1159927"/>
            <a:chOff x="-458131" y="723299"/>
            <a:chExt cx="2293257" cy="1390671"/>
          </a:xfrm>
        </p:grpSpPr>
        <p:sp>
          <p:nvSpPr>
            <p:cNvPr id="18" name="1 Rectángulo">
              <a:extLst>
                <a:ext uri="{FF2B5EF4-FFF2-40B4-BE49-F238E27FC236}">
                  <a16:creationId xmlns:a16="http://schemas.microsoft.com/office/drawing/2014/main" xmlns="" id="{B80C8F80-6335-407F-9A75-2A404BF7D431}"/>
                </a:ext>
              </a:extLst>
            </p:cNvPr>
            <p:cNvSpPr/>
            <p:nvPr/>
          </p:nvSpPr>
          <p:spPr>
            <a:xfrm>
              <a:off x="-458131" y="723299"/>
              <a:ext cx="2293257" cy="136434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" name="24 CuadroTexto">
              <a:extLst>
                <a:ext uri="{FF2B5EF4-FFF2-40B4-BE49-F238E27FC236}">
                  <a16:creationId xmlns:a16="http://schemas.microsoft.com/office/drawing/2014/main" xmlns="" id="{C2D3DA3E-6D52-4C2B-A838-C25C71F21D3B}"/>
                </a:ext>
              </a:extLst>
            </p:cNvPr>
            <p:cNvSpPr txBox="1"/>
            <p:nvPr/>
          </p:nvSpPr>
          <p:spPr>
            <a:xfrm>
              <a:off x="-458131" y="1160413"/>
              <a:ext cx="2255520" cy="9535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5000" dirty="0" smtClean="0">
                  <a:solidFill>
                    <a:schemeClr val="bg1">
                      <a:lumMod val="95000"/>
                    </a:schemeClr>
                  </a:solidFill>
                </a:rPr>
                <a:t>263</a:t>
              </a:r>
              <a:endParaRPr lang="es-MX" sz="5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8" name="11 Rectángulo">
            <a:extLst>
              <a:ext uri="{FF2B5EF4-FFF2-40B4-BE49-F238E27FC236}">
                <a16:creationId xmlns:a16="http://schemas.microsoft.com/office/drawing/2014/main" xmlns="" id="{9745C03A-0719-47AB-A034-9F7E4E092865}"/>
              </a:ext>
            </a:extLst>
          </p:cNvPr>
          <p:cNvSpPr/>
          <p:nvPr/>
        </p:nvSpPr>
        <p:spPr>
          <a:xfrm>
            <a:off x="3152200" y="0"/>
            <a:ext cx="903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Análisis de </a:t>
            </a:r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Preguntas y Respuestas 2018</a:t>
            </a:r>
          </a:p>
        </p:txBody>
      </p:sp>
      <p:grpSp>
        <p:nvGrpSpPr>
          <p:cNvPr id="9" name="4 Grupo">
            <a:extLst>
              <a:ext uri="{FF2B5EF4-FFF2-40B4-BE49-F238E27FC236}">
                <a16:creationId xmlns:a16="http://schemas.microsoft.com/office/drawing/2014/main" xmlns="" id="{D1EC7758-FB9F-4565-B410-B8BA6E52B512}"/>
              </a:ext>
            </a:extLst>
          </p:cNvPr>
          <p:cNvGrpSpPr/>
          <p:nvPr/>
        </p:nvGrpSpPr>
        <p:grpSpPr>
          <a:xfrm>
            <a:off x="6682914" y="941720"/>
            <a:ext cx="2293257" cy="1238130"/>
            <a:chOff x="0" y="1088571"/>
            <a:chExt cx="2293257" cy="1448195"/>
          </a:xfrm>
        </p:grpSpPr>
        <p:sp>
          <p:nvSpPr>
            <p:cNvPr id="10" name="1 Rectángulo">
              <a:extLst>
                <a:ext uri="{FF2B5EF4-FFF2-40B4-BE49-F238E27FC236}">
                  <a16:creationId xmlns:a16="http://schemas.microsoft.com/office/drawing/2014/main" xmlns="" id="{7BC8E9B7-DBAA-4650-BEBB-3CCF4F7DB47C}"/>
                </a:ext>
              </a:extLst>
            </p:cNvPr>
            <p:cNvSpPr/>
            <p:nvPr/>
          </p:nvSpPr>
          <p:spPr>
            <a:xfrm>
              <a:off x="0" y="1088571"/>
              <a:ext cx="2293257" cy="136434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1" name="23 CuadroTexto">
              <a:extLst>
                <a:ext uri="{FF2B5EF4-FFF2-40B4-BE49-F238E27FC236}">
                  <a16:creationId xmlns:a16="http://schemas.microsoft.com/office/drawing/2014/main" xmlns="" id="{07341E99-CF26-458D-B730-3B846D2ECE3F}"/>
                </a:ext>
              </a:extLst>
            </p:cNvPr>
            <p:cNvSpPr txBox="1"/>
            <p:nvPr/>
          </p:nvSpPr>
          <p:spPr>
            <a:xfrm rot="16200000">
              <a:off x="-358573" y="1547531"/>
              <a:ext cx="136434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3000" b="1" dirty="0"/>
                <a:t>2018</a:t>
              </a:r>
            </a:p>
          </p:txBody>
        </p:sp>
        <p:sp>
          <p:nvSpPr>
            <p:cNvPr id="12" name="24 CuadroTexto">
              <a:extLst>
                <a:ext uri="{FF2B5EF4-FFF2-40B4-BE49-F238E27FC236}">
                  <a16:creationId xmlns:a16="http://schemas.microsoft.com/office/drawing/2014/main" xmlns="" id="{C1D1CA56-EB57-471B-8710-86DA54C7D80A}"/>
                </a:ext>
              </a:extLst>
            </p:cNvPr>
            <p:cNvSpPr txBox="1"/>
            <p:nvPr/>
          </p:nvSpPr>
          <p:spPr>
            <a:xfrm>
              <a:off x="613632" y="1096786"/>
              <a:ext cx="1641888" cy="14399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8000" dirty="0">
                  <a:solidFill>
                    <a:schemeClr val="bg1">
                      <a:lumMod val="95000"/>
                    </a:schemeClr>
                  </a:solidFill>
                </a:rPr>
                <a:t>207</a:t>
              </a:r>
            </a:p>
          </p:txBody>
        </p:sp>
      </p:grpSp>
      <p:sp>
        <p:nvSpPr>
          <p:cNvPr id="13" name="16 CuadroTexto">
            <a:extLst>
              <a:ext uri="{FF2B5EF4-FFF2-40B4-BE49-F238E27FC236}">
                <a16:creationId xmlns:a16="http://schemas.microsoft.com/office/drawing/2014/main" xmlns="" id="{6F220C33-A28A-433B-BA67-A8B31C943EF4}"/>
              </a:ext>
            </a:extLst>
          </p:cNvPr>
          <p:cNvSpPr txBox="1"/>
          <p:nvPr/>
        </p:nvSpPr>
        <p:spPr>
          <a:xfrm>
            <a:off x="3386609" y="1043652"/>
            <a:ext cx="34725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Preguntas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44698" y="2341995"/>
            <a:ext cx="11809927" cy="4014889"/>
            <a:chOff x="309093" y="2179850"/>
            <a:chExt cx="11809927" cy="4014889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r="614"/>
            <a:stretch/>
          </p:blipFill>
          <p:spPr>
            <a:xfrm>
              <a:off x="309093" y="2179850"/>
              <a:ext cx="11809927" cy="2305605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/>
            <a:srcRect r="424"/>
            <a:stretch/>
          </p:blipFill>
          <p:spPr>
            <a:xfrm>
              <a:off x="309093" y="4543425"/>
              <a:ext cx="11809927" cy="1651314"/>
            </a:xfrm>
            <a:prstGeom prst="rect">
              <a:avLst/>
            </a:prstGeom>
          </p:spPr>
        </p:pic>
      </p:grpSp>
      <p:sp>
        <p:nvSpPr>
          <p:cNvPr id="5" name="CuadroTexto 4"/>
          <p:cNvSpPr txBox="1"/>
          <p:nvPr/>
        </p:nvSpPr>
        <p:spPr>
          <a:xfrm>
            <a:off x="1937656" y="33101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559118" y="33101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05456" y="6414854"/>
            <a:ext cx="572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*En estas secciones no se alcanza la calificación del 100% por cuestiones de </a:t>
            </a:r>
            <a:r>
              <a:rPr lang="es-MX" sz="1200" dirty="0" smtClean="0"/>
              <a:t>ponderación</a:t>
            </a:r>
          </a:p>
          <a:p>
            <a:r>
              <a:rPr lang="es-MX" sz="1200" dirty="0" smtClean="0"/>
              <a:t>** Sin considerar la sección de Buenas Prácticas</a:t>
            </a:r>
            <a:r>
              <a:rPr lang="es-MX" sz="1200" dirty="0" smtClean="0"/>
              <a:t> </a:t>
            </a:r>
            <a:endParaRPr lang="es-MX" sz="1200" dirty="0"/>
          </a:p>
        </p:txBody>
      </p:sp>
      <p:sp>
        <p:nvSpPr>
          <p:cNvPr id="16" name="23 CuadroTexto">
            <a:extLst>
              <a:ext uri="{FF2B5EF4-FFF2-40B4-BE49-F238E27FC236}">
                <a16:creationId xmlns:a16="http://schemas.microsoft.com/office/drawing/2014/main" xmlns="" id="{6126D112-E2D9-4581-99B6-9FD8EBDF22D1}"/>
              </a:ext>
            </a:extLst>
          </p:cNvPr>
          <p:cNvSpPr txBox="1"/>
          <p:nvPr/>
        </p:nvSpPr>
        <p:spPr>
          <a:xfrm>
            <a:off x="9068938" y="1011260"/>
            <a:ext cx="172270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000" b="1"/>
            </a:lvl1pPr>
          </a:lstStyle>
          <a:p>
            <a:r>
              <a:rPr lang="es-MX" sz="2000" dirty="0"/>
              <a:t>Reactivos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325693" y="1346790"/>
            <a:ext cx="43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**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64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80C610F-20AD-4236-8AA3-524E2B0358A3}"/>
              </a:ext>
            </a:extLst>
          </p:cNvPr>
          <p:cNvSpPr/>
          <p:nvPr/>
        </p:nvSpPr>
        <p:spPr>
          <a:xfrm>
            <a:off x="4923510" y="0"/>
            <a:ext cx="7268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Análisis de </a:t>
            </a:r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Observaciones 2018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71601067-C85C-49ED-B266-8F68E462D056}"/>
              </a:ext>
            </a:extLst>
          </p:cNvPr>
          <p:cNvGrpSpPr/>
          <p:nvPr/>
        </p:nvGrpSpPr>
        <p:grpSpPr>
          <a:xfrm>
            <a:off x="962025" y="836767"/>
            <a:ext cx="11053967" cy="2563658"/>
            <a:chOff x="2059148" y="598642"/>
            <a:chExt cx="9956843" cy="206728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F84B54F1-E051-4B7D-A95B-025996559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9148" y="707886"/>
              <a:ext cx="9956843" cy="1958041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2FA52F82-A618-4574-A799-23CAD3405A9D}"/>
                </a:ext>
              </a:extLst>
            </p:cNvPr>
            <p:cNvSpPr/>
            <p:nvPr/>
          </p:nvSpPr>
          <p:spPr>
            <a:xfrm>
              <a:off x="2059148" y="688837"/>
              <a:ext cx="838599" cy="371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7A8DC219-87A5-4371-9CCF-AACC0D158185}"/>
                </a:ext>
              </a:extLst>
            </p:cNvPr>
            <p:cNvSpPr/>
            <p:nvPr/>
          </p:nvSpPr>
          <p:spPr>
            <a:xfrm>
              <a:off x="10729557" y="598642"/>
              <a:ext cx="1273555" cy="263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xmlns="" id="{C39EE3B6-8514-4843-9ABD-2EAF3A74B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429002"/>
              </p:ext>
            </p:extLst>
          </p:nvPr>
        </p:nvGraphicFramePr>
        <p:xfrm>
          <a:off x="1068431" y="3543300"/>
          <a:ext cx="10749508" cy="303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Worksheet" r:id="rId4" imgW="10506079" imgH="2962368" progId="Excel.Sheet.12">
                  <p:embed/>
                </p:oleObj>
              </mc:Choice>
              <mc:Fallback>
                <p:oleObj name="Worksheet" r:id="rId4" imgW="10506079" imgH="29623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8431" y="3543300"/>
                        <a:ext cx="10749508" cy="303091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57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A0F9C46D-CF07-4C78-BB6D-F1C72FE1A37D}"/>
              </a:ext>
            </a:extLst>
          </p:cNvPr>
          <p:cNvSpPr txBox="1"/>
          <p:nvPr/>
        </p:nvSpPr>
        <p:spPr>
          <a:xfrm>
            <a:off x="533401" y="1729759"/>
            <a:ext cx="11658600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8000" dirty="0">
                <a:solidFill>
                  <a:schemeClr val="tx2"/>
                </a:solidFill>
              </a:rPr>
              <a:t>Diagnóstico </a:t>
            </a:r>
          </a:p>
          <a:p>
            <a:pPr algn="ctr"/>
            <a:r>
              <a:rPr lang="es-MX" sz="5000" dirty="0">
                <a:solidFill>
                  <a:schemeClr val="tx2"/>
                </a:solidFill>
              </a:rPr>
              <a:t>Implementación del PbR-SED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1AE59B8-16A0-405F-8B6F-B599481F473A}"/>
              </a:ext>
            </a:extLst>
          </p:cNvPr>
          <p:cNvSpPr/>
          <p:nvPr/>
        </p:nvSpPr>
        <p:spPr>
          <a:xfrm>
            <a:off x="4576039" y="4054157"/>
            <a:ext cx="356379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3000" b="1" dirty="0">
                <a:solidFill>
                  <a:schemeClr val="tx2"/>
                </a:solidFill>
              </a:rPr>
              <a:t>2019</a:t>
            </a:r>
            <a:endParaRPr lang="es-MX" sz="13000" b="1" dirty="0"/>
          </a:p>
        </p:txBody>
      </p:sp>
    </p:spTree>
    <p:extLst>
      <p:ext uri="{BB962C8B-B14F-4D97-AF65-F5344CB8AC3E}">
        <p14:creationId xmlns:p14="http://schemas.microsoft.com/office/powerpoint/2010/main" val="9609938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1852</TotalTime>
  <Words>2478</Words>
  <Application>Microsoft Office PowerPoint</Application>
  <PresentationFormat>Panorámica</PresentationFormat>
  <Paragraphs>849</Paragraphs>
  <Slides>36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7" baseType="lpstr">
      <vt:lpstr>Arial</vt:lpstr>
      <vt:lpstr>Berlin Sans FB</vt:lpstr>
      <vt:lpstr>Calibri</vt:lpstr>
      <vt:lpstr>Calibri Light</vt:lpstr>
      <vt:lpstr>Century Gothic</vt:lpstr>
      <vt:lpstr>Futura Book</vt:lpstr>
      <vt:lpstr>Helvetica</vt:lpstr>
      <vt:lpstr>Montserrat</vt:lpstr>
      <vt:lpstr>Times New Roman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Julian Baez Hernández</dc:creator>
  <cp:lastModifiedBy>ANA ELENA CASTELAN RODRIGUEZ</cp:lastModifiedBy>
  <cp:revision>144</cp:revision>
  <cp:lastPrinted>2019-02-22T16:09:13Z</cp:lastPrinted>
  <dcterms:created xsi:type="dcterms:W3CDTF">2019-01-30T23:35:23Z</dcterms:created>
  <dcterms:modified xsi:type="dcterms:W3CDTF">2019-02-22T16:18:33Z</dcterms:modified>
</cp:coreProperties>
</file>